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8" r:id="rId3"/>
    <p:sldId id="305" r:id="rId4"/>
    <p:sldId id="304" r:id="rId5"/>
    <p:sldId id="307" r:id="rId6"/>
    <p:sldId id="308" r:id="rId7"/>
    <p:sldId id="309" r:id="rId8"/>
    <p:sldId id="310" r:id="rId9"/>
    <p:sldId id="311" r:id="rId10"/>
    <p:sldId id="312" r:id="rId11"/>
    <p:sldId id="313" r:id="rId12"/>
    <p:sldId id="314" r:id="rId13"/>
    <p:sldId id="317" r:id="rId14"/>
    <p:sldId id="299" r:id="rId15"/>
    <p:sldId id="300" r:id="rId16"/>
    <p:sldId id="301" r:id="rId17"/>
    <p:sldId id="302" r:id="rId18"/>
    <p:sldId id="316" r:id="rId19"/>
    <p:sldId id="291" r:id="rId20"/>
    <p:sldId id="292" r:id="rId21"/>
    <p:sldId id="295" r:id="rId22"/>
    <p:sldId id="284" r:id="rId23"/>
    <p:sldId id="296" r:id="rId24"/>
    <p:sldId id="297" r:id="rId25"/>
    <p:sldId id="272" r:id="rId26"/>
    <p:sldId id="273" r:id="rId27"/>
    <p:sldId id="287" r:id="rId28"/>
    <p:sldId id="288" r:id="rId29"/>
    <p:sldId id="283" r:id="rId30"/>
    <p:sldId id="285" r:id="rId31"/>
    <p:sldId id="286" r:id="rId32"/>
    <p:sldId id="31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0A41AE"/>
    <a:srgbClr val="FFCCCC"/>
    <a:srgbClr val="083590"/>
    <a:srgbClr val="FF99CC"/>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123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EF4814-5782-4797-BAE6-97DDF194F58F}"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3088973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EF4814-5782-4797-BAE6-97DDF194F58F}"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4174162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EF4814-5782-4797-BAE6-97DDF194F58F}"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1803758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EF4814-5782-4797-BAE6-97DDF194F58F}"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2564772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EF4814-5782-4797-BAE6-97DDF194F58F}" type="datetimeFigureOut">
              <a:rPr lang="en-GB" smtClean="0"/>
              <a:t>18/06/2022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630300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EF4814-5782-4797-BAE6-97DDF194F58F}" type="datetimeFigureOut">
              <a:rPr lang="en-GB" smtClean="0"/>
              <a:t>18/06/2022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513945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EF4814-5782-4797-BAE6-97DDF194F58F}" type="datetimeFigureOut">
              <a:rPr lang="en-GB" smtClean="0"/>
              <a:t>18/06/2022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375476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EF4814-5782-4797-BAE6-97DDF194F58F}" type="datetimeFigureOut">
              <a:rPr lang="en-GB" smtClean="0"/>
              <a:t>18/06/2022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4270483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EF4814-5782-4797-BAE6-97DDF194F58F}" type="datetimeFigureOut">
              <a:rPr lang="en-GB" smtClean="0"/>
              <a:t>18/06/2022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404267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EF4814-5782-4797-BAE6-97DDF194F58F}" type="datetimeFigureOut">
              <a:rPr lang="en-GB" smtClean="0"/>
              <a:t>18/06/2022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3904945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EF4814-5782-4797-BAE6-97DDF194F58F}" type="datetimeFigureOut">
              <a:rPr lang="en-GB" smtClean="0"/>
              <a:t>18/06/2022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309E073-C8DF-4CA4-B3C7-58A4C996FD06}" type="slidenum">
              <a:rPr lang="en-GB" smtClean="0"/>
              <a:t>‹#›</a:t>
            </a:fld>
            <a:endParaRPr lang="en-GB"/>
          </a:p>
        </p:txBody>
      </p:sp>
    </p:spTree>
    <p:extLst>
      <p:ext uri="{BB962C8B-B14F-4D97-AF65-F5344CB8AC3E}">
        <p14:creationId xmlns:p14="http://schemas.microsoft.com/office/powerpoint/2010/main" val="3992109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EF4814-5782-4797-BAE6-97DDF194F58F}" type="datetimeFigureOut">
              <a:rPr lang="en-GB" smtClean="0"/>
              <a:t>18/06/2022</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9E073-C8DF-4CA4-B3C7-58A4C996FD06}" type="slidenum">
              <a:rPr lang="en-GB" smtClean="0"/>
              <a:t>‹#›</a:t>
            </a:fld>
            <a:endParaRPr lang="en-GB"/>
          </a:p>
        </p:txBody>
      </p:sp>
    </p:spTree>
    <p:extLst>
      <p:ext uri="{BB962C8B-B14F-4D97-AF65-F5344CB8AC3E}">
        <p14:creationId xmlns:p14="http://schemas.microsoft.com/office/powerpoint/2010/main" val="14845090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 /><Relationship Id="rId13" Type="http://schemas.openxmlformats.org/officeDocument/2006/relationships/image" Target="../media/image13.png" /><Relationship Id="rId3" Type="http://schemas.openxmlformats.org/officeDocument/2006/relationships/image" Target="../media/image3.png" /><Relationship Id="rId7" Type="http://schemas.openxmlformats.org/officeDocument/2006/relationships/image" Target="../media/image7.png" /><Relationship Id="rId12" Type="http://schemas.openxmlformats.org/officeDocument/2006/relationships/image" Target="../media/image12.png" /><Relationship Id="rId2" Type="http://schemas.openxmlformats.org/officeDocument/2006/relationships/image" Target="../media/image2.png" /><Relationship Id="rId1" Type="http://schemas.openxmlformats.org/officeDocument/2006/relationships/slideLayout" Target="../slideLayouts/slideLayout1.xml" /><Relationship Id="rId6" Type="http://schemas.openxmlformats.org/officeDocument/2006/relationships/image" Target="../media/image6.png" /><Relationship Id="rId11" Type="http://schemas.openxmlformats.org/officeDocument/2006/relationships/image" Target="../media/image11.png" /><Relationship Id="rId5" Type="http://schemas.openxmlformats.org/officeDocument/2006/relationships/image" Target="../media/image5.png" /><Relationship Id="rId10" Type="http://schemas.openxmlformats.org/officeDocument/2006/relationships/image" Target="../media/image10.png" /><Relationship Id="rId4" Type="http://schemas.openxmlformats.org/officeDocument/2006/relationships/image" Target="../media/image4.png" /><Relationship Id="rId9" Type="http://schemas.openxmlformats.org/officeDocument/2006/relationships/image" Target="../media/image9.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7.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22.emf"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emf"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hyperlink" Target="https://drnamnoum.com/procedures/breast/congenial-deformities/" TargetMode="External" /><Relationship Id="rId2" Type="http://schemas.openxmlformats.org/officeDocument/2006/relationships/hyperlink" Target="https://academic.oup.com/jbi/article/2/2/101/5698273" TargetMode="External" /><Relationship Id="rId1" Type="http://schemas.openxmlformats.org/officeDocument/2006/relationships/slideLayout" Target="../slideLayouts/slideLayout7.xml" /><Relationship Id="rId4" Type="http://schemas.openxmlformats.org/officeDocument/2006/relationships/hyperlink" Target="https://drnamnoum.com/procedures/breast/augmentation/" TargetMode="External" /></Relationships>
</file>

<file path=ppt/slides/_rels/slide6.xml.rels><?xml version="1.0" encoding="UTF-8" standalone="yes"?>
<Relationships xmlns="http://schemas.openxmlformats.org/package/2006/relationships"><Relationship Id="rId3" Type="http://schemas.openxmlformats.org/officeDocument/2006/relationships/hyperlink" Target="https://www.researchgate.net/publication/275659689_ASSOCIATION_BETWEEN_BREAST_VOLUME_AND_BRA_SIZE_IN_A_COHORT_OF_WOMEN_WITH_LARGE_BREASTS" TargetMode="External" /><Relationship Id="rId2" Type="http://schemas.openxmlformats.org/officeDocument/2006/relationships/hyperlink" Target="https://pubmed.ncbi.nlm.nih.gov/20451452/" TargetMode="External" /><Relationship Id="rId1" Type="http://schemas.openxmlformats.org/officeDocument/2006/relationships/slideLayout" Target="../slideLayouts/slideLayout7.xml" /><Relationship Id="rId4" Type="http://schemas.openxmlformats.org/officeDocument/2006/relationships/hyperlink" Target="https://womenshealth.obgyn.msu.edu/blog/do-bigger-breasts-cause-more-back-pain" TargetMode="External" /></Relationships>
</file>

<file path=ppt/slides/_rels/slide7.xml.rels><?xml version="1.0" encoding="UTF-8" standalone="yes"?>
<Relationships xmlns="http://schemas.openxmlformats.org/package/2006/relationships"><Relationship Id="rId3" Type="http://schemas.openxmlformats.org/officeDocument/2006/relationships/hyperlink" Target="https://drnamnoum.com/procedures/breast/reduction/" TargetMode="External" /><Relationship Id="rId2" Type="http://schemas.openxmlformats.org/officeDocument/2006/relationships/hyperlink" Target="https://pubmed.ncbi.nlm.nih.gov/9746078/" TargetMode="Externa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0771" y="1415143"/>
            <a:ext cx="7501962" cy="4408714"/>
          </a:xfrm>
          <a:solidFill>
            <a:srgbClr val="FFCCCC"/>
          </a:solidFill>
        </p:spPr>
        <p:txBody>
          <a:bodyPr/>
          <a:lstStyle/>
          <a:p>
            <a:r>
              <a:rPr lang="en-US" dirty="0">
                <a:solidFill>
                  <a:schemeClr val="bg1"/>
                </a:solidFill>
              </a:rPr>
              <a:t>Bra Guide</a:t>
            </a:r>
            <a:endParaRPr lang="en-GB" dirty="0">
              <a:solidFill>
                <a:schemeClr val="bg1"/>
              </a:solidFill>
            </a:endParaRPr>
          </a:p>
        </p:txBody>
      </p:sp>
      <p:sp>
        <p:nvSpPr>
          <p:cNvPr id="3" name="Subtitle 2"/>
          <p:cNvSpPr>
            <a:spLocks noGrp="1"/>
          </p:cNvSpPr>
          <p:nvPr>
            <p:ph type="subTitle" idx="1"/>
          </p:nvPr>
        </p:nvSpPr>
        <p:spPr>
          <a:xfrm>
            <a:off x="797370" y="3564823"/>
            <a:ext cx="7316177" cy="2149917"/>
          </a:xfrm>
          <a:solidFill>
            <a:srgbClr val="0A41AE"/>
          </a:solidFill>
        </p:spPr>
        <p:txBody>
          <a:bodyPr/>
          <a:lstStyle/>
          <a:p>
            <a:r>
              <a:rPr lang="en-US" dirty="0">
                <a:solidFill>
                  <a:schemeClr val="bg1"/>
                </a:solidFill>
              </a:rPr>
              <a:t>Size + Shape = Perfect Bra Selection</a:t>
            </a:r>
            <a:endParaRPr lang="en-GB" dirty="0">
              <a:solidFill>
                <a:schemeClr val="bg1"/>
              </a:solidFill>
            </a:endParaRPr>
          </a:p>
        </p:txBody>
      </p:sp>
      <p:pic>
        <p:nvPicPr>
          <p:cNvPr id="6" name="Picture 5"/>
          <p:cNvPicPr>
            <a:picLocks noChangeAspect="1"/>
          </p:cNvPicPr>
          <p:nvPr/>
        </p:nvPicPr>
        <p:blipFill>
          <a:blip r:embed="rId2"/>
          <a:stretch>
            <a:fillRect/>
          </a:stretch>
        </p:blipFill>
        <p:spPr>
          <a:xfrm>
            <a:off x="750769" y="4512714"/>
            <a:ext cx="1167584" cy="1193251"/>
          </a:xfrm>
          <a:prstGeom prst="rect">
            <a:avLst/>
          </a:prstGeom>
        </p:spPr>
      </p:pic>
      <p:pic>
        <p:nvPicPr>
          <p:cNvPr id="8" name="Picture 7"/>
          <p:cNvPicPr>
            <a:picLocks noChangeAspect="1"/>
          </p:cNvPicPr>
          <p:nvPr/>
        </p:nvPicPr>
        <p:blipFill>
          <a:blip r:embed="rId3"/>
          <a:stretch>
            <a:fillRect/>
          </a:stretch>
        </p:blipFill>
        <p:spPr>
          <a:xfrm>
            <a:off x="2485389" y="4512714"/>
            <a:ext cx="917774" cy="1193251"/>
          </a:xfrm>
          <a:prstGeom prst="rect">
            <a:avLst/>
          </a:prstGeom>
        </p:spPr>
      </p:pic>
      <p:pic>
        <p:nvPicPr>
          <p:cNvPr id="10" name="Picture 9"/>
          <p:cNvPicPr>
            <a:picLocks noChangeAspect="1"/>
          </p:cNvPicPr>
          <p:nvPr/>
        </p:nvPicPr>
        <p:blipFill>
          <a:blip r:embed="rId4"/>
          <a:stretch>
            <a:fillRect/>
          </a:stretch>
        </p:blipFill>
        <p:spPr>
          <a:xfrm>
            <a:off x="3947723" y="4526958"/>
            <a:ext cx="915524" cy="1190327"/>
          </a:xfrm>
          <a:prstGeom prst="rect">
            <a:avLst/>
          </a:prstGeom>
        </p:spPr>
      </p:pic>
      <p:pic>
        <p:nvPicPr>
          <p:cNvPr id="12" name="Picture 11"/>
          <p:cNvPicPr>
            <a:picLocks noChangeAspect="1"/>
          </p:cNvPicPr>
          <p:nvPr/>
        </p:nvPicPr>
        <p:blipFill>
          <a:blip r:embed="rId5"/>
          <a:stretch>
            <a:fillRect/>
          </a:stretch>
        </p:blipFill>
        <p:spPr>
          <a:xfrm>
            <a:off x="2507462" y="1250051"/>
            <a:ext cx="873629" cy="968168"/>
          </a:xfrm>
          <a:prstGeom prst="rect">
            <a:avLst/>
          </a:prstGeom>
        </p:spPr>
      </p:pic>
      <p:pic>
        <p:nvPicPr>
          <p:cNvPr id="13" name="Picture 12"/>
          <p:cNvPicPr>
            <a:picLocks noChangeAspect="1"/>
          </p:cNvPicPr>
          <p:nvPr/>
        </p:nvPicPr>
        <p:blipFill>
          <a:blip r:embed="rId6"/>
          <a:stretch>
            <a:fillRect/>
          </a:stretch>
        </p:blipFill>
        <p:spPr>
          <a:xfrm>
            <a:off x="3970475" y="1224242"/>
            <a:ext cx="870020" cy="967123"/>
          </a:xfrm>
          <a:prstGeom prst="rect">
            <a:avLst/>
          </a:prstGeom>
        </p:spPr>
      </p:pic>
      <p:pic>
        <p:nvPicPr>
          <p:cNvPr id="14" name="Picture 13"/>
          <p:cNvPicPr>
            <a:picLocks noChangeAspect="1"/>
          </p:cNvPicPr>
          <p:nvPr/>
        </p:nvPicPr>
        <p:blipFill>
          <a:blip r:embed="rId7"/>
          <a:stretch>
            <a:fillRect/>
          </a:stretch>
        </p:blipFill>
        <p:spPr>
          <a:xfrm>
            <a:off x="5418618" y="1247073"/>
            <a:ext cx="1003433" cy="968168"/>
          </a:xfrm>
          <a:prstGeom prst="rect">
            <a:avLst/>
          </a:prstGeom>
        </p:spPr>
      </p:pic>
      <p:pic>
        <p:nvPicPr>
          <p:cNvPr id="15" name="Picture 14"/>
          <p:cNvPicPr>
            <a:picLocks noChangeAspect="1"/>
          </p:cNvPicPr>
          <p:nvPr/>
        </p:nvPicPr>
        <p:blipFill>
          <a:blip r:embed="rId8"/>
          <a:stretch>
            <a:fillRect/>
          </a:stretch>
        </p:blipFill>
        <p:spPr>
          <a:xfrm>
            <a:off x="750769" y="1247073"/>
            <a:ext cx="1181388" cy="968168"/>
          </a:xfrm>
          <a:prstGeom prst="rect">
            <a:avLst/>
          </a:prstGeom>
        </p:spPr>
      </p:pic>
      <p:pic>
        <p:nvPicPr>
          <p:cNvPr id="16" name="Picture 15"/>
          <p:cNvPicPr>
            <a:picLocks noChangeAspect="1"/>
          </p:cNvPicPr>
          <p:nvPr/>
        </p:nvPicPr>
        <p:blipFill>
          <a:blip r:embed="rId9"/>
          <a:stretch>
            <a:fillRect/>
          </a:stretch>
        </p:blipFill>
        <p:spPr>
          <a:xfrm>
            <a:off x="7005761" y="1247073"/>
            <a:ext cx="1061188" cy="1006803"/>
          </a:xfrm>
          <a:prstGeom prst="rect">
            <a:avLst/>
          </a:prstGeom>
        </p:spPr>
      </p:pic>
      <p:pic>
        <p:nvPicPr>
          <p:cNvPr id="17" name="Picture 16"/>
          <p:cNvPicPr>
            <a:picLocks noChangeAspect="1"/>
          </p:cNvPicPr>
          <p:nvPr/>
        </p:nvPicPr>
        <p:blipFill>
          <a:blip r:embed="rId10"/>
          <a:stretch>
            <a:fillRect/>
          </a:stretch>
        </p:blipFill>
        <p:spPr>
          <a:xfrm>
            <a:off x="6996633" y="2871338"/>
            <a:ext cx="1070316" cy="1171653"/>
          </a:xfrm>
          <a:prstGeom prst="rect">
            <a:avLst/>
          </a:prstGeom>
        </p:spPr>
      </p:pic>
      <p:pic>
        <p:nvPicPr>
          <p:cNvPr id="18" name="Picture 17"/>
          <p:cNvPicPr>
            <a:picLocks noChangeAspect="1"/>
          </p:cNvPicPr>
          <p:nvPr/>
        </p:nvPicPr>
        <p:blipFill>
          <a:blip r:embed="rId11"/>
          <a:stretch>
            <a:fillRect/>
          </a:stretch>
        </p:blipFill>
        <p:spPr>
          <a:xfrm>
            <a:off x="6996633" y="4538278"/>
            <a:ext cx="1070316" cy="1190329"/>
          </a:xfrm>
          <a:prstGeom prst="rect">
            <a:avLst/>
          </a:prstGeom>
        </p:spPr>
      </p:pic>
      <p:pic>
        <p:nvPicPr>
          <p:cNvPr id="19" name="Picture 18"/>
          <p:cNvPicPr>
            <a:picLocks noChangeAspect="1"/>
          </p:cNvPicPr>
          <p:nvPr/>
        </p:nvPicPr>
        <p:blipFill>
          <a:blip r:embed="rId12"/>
          <a:stretch>
            <a:fillRect/>
          </a:stretch>
        </p:blipFill>
        <p:spPr>
          <a:xfrm>
            <a:off x="5418618" y="4549599"/>
            <a:ext cx="1072227" cy="1167686"/>
          </a:xfrm>
          <a:prstGeom prst="rect">
            <a:avLst/>
          </a:prstGeom>
        </p:spPr>
      </p:pic>
      <p:pic>
        <p:nvPicPr>
          <p:cNvPr id="20" name="Picture 19"/>
          <p:cNvPicPr>
            <a:picLocks noChangeAspect="1"/>
          </p:cNvPicPr>
          <p:nvPr/>
        </p:nvPicPr>
        <p:blipFill>
          <a:blip r:embed="rId13"/>
          <a:stretch>
            <a:fillRect/>
          </a:stretch>
        </p:blipFill>
        <p:spPr>
          <a:xfrm>
            <a:off x="750770" y="2871338"/>
            <a:ext cx="1171653" cy="1171653"/>
          </a:xfrm>
          <a:prstGeom prst="rect">
            <a:avLst/>
          </a:prstGeom>
        </p:spPr>
      </p:pic>
    </p:spTree>
    <p:extLst>
      <p:ext uri="{BB962C8B-B14F-4D97-AF65-F5344CB8AC3E}">
        <p14:creationId xmlns:p14="http://schemas.microsoft.com/office/powerpoint/2010/main" val="1922195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7455" y="2136339"/>
            <a:ext cx="6520872" cy="2677656"/>
          </a:xfrm>
          <a:prstGeom prst="rect">
            <a:avLst/>
          </a:prstGeom>
          <a:solidFill>
            <a:schemeClr val="bg1"/>
          </a:solidFill>
        </p:spPr>
        <p:txBody>
          <a:bodyPr wrap="square">
            <a:spAutoFit/>
          </a:bodyPr>
          <a:lstStyle/>
          <a:p>
            <a:pPr algn="just" defTabSz="914400" eaLnBrk="0" fontAlgn="base" hangingPunct="0">
              <a:spcBef>
                <a:spcPct val="0"/>
              </a:spcBef>
              <a:spcAft>
                <a:spcPct val="0"/>
              </a:spcAft>
            </a:pPr>
            <a:r>
              <a:rPr lang="en-US" sz="2800" b="1" dirty="0"/>
              <a:t>6.Premature Sagging</a:t>
            </a:r>
          </a:p>
          <a:p>
            <a:pPr algn="just" defTabSz="914400" eaLnBrk="0" fontAlgn="base" hangingPunct="0">
              <a:spcBef>
                <a:spcPct val="0"/>
              </a:spcBef>
              <a:spcAft>
                <a:spcPct val="0"/>
              </a:spcAft>
            </a:pPr>
            <a:r>
              <a:rPr lang="en-US" sz="2000" dirty="0"/>
              <a:t>Bras are designed to lift up your breasts and provide support, but if you’re wearing the incorrect size, they may do exactly the opposite. One that is too big, for instance, may leave too much room for your breasts instead of providing the support they need.</a:t>
            </a:r>
          </a:p>
          <a:p>
            <a:pPr algn="just" defTabSz="914400" eaLnBrk="0" fontAlgn="base" hangingPunct="0">
              <a:spcBef>
                <a:spcPct val="0"/>
              </a:spcBef>
              <a:spcAft>
                <a:spcPct val="0"/>
              </a:spcAft>
            </a:pPr>
            <a:r>
              <a:rPr lang="en-US" sz="2000" dirty="0"/>
              <a:t>Avoid premature sagging by getting professionally fitted for a bra.</a:t>
            </a:r>
          </a:p>
        </p:txBody>
      </p:sp>
    </p:spTree>
    <p:extLst>
      <p:ext uri="{BB962C8B-B14F-4D97-AF65-F5344CB8AC3E}">
        <p14:creationId xmlns:p14="http://schemas.microsoft.com/office/powerpoint/2010/main" val="8711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7127" y="2274838"/>
            <a:ext cx="6160655" cy="2062103"/>
          </a:xfrm>
          <a:prstGeom prst="rect">
            <a:avLst/>
          </a:prstGeom>
          <a:solidFill>
            <a:schemeClr val="bg1"/>
          </a:solidFill>
        </p:spPr>
        <p:txBody>
          <a:bodyPr wrap="square">
            <a:spAutoFit/>
          </a:bodyPr>
          <a:lstStyle/>
          <a:p>
            <a:pPr algn="just" defTabSz="914400" eaLnBrk="0" fontAlgn="base" hangingPunct="0">
              <a:spcBef>
                <a:spcPct val="0"/>
              </a:spcBef>
              <a:spcAft>
                <a:spcPct val="0"/>
              </a:spcAft>
            </a:pPr>
            <a:r>
              <a:rPr lang="en-US" sz="2800" b="1" dirty="0"/>
              <a:t>7.Bad Posture</a:t>
            </a:r>
          </a:p>
          <a:p>
            <a:pPr algn="just" defTabSz="914400" eaLnBrk="0" fontAlgn="base" hangingPunct="0">
              <a:spcBef>
                <a:spcPct val="0"/>
              </a:spcBef>
              <a:spcAft>
                <a:spcPct val="0"/>
              </a:spcAft>
            </a:pPr>
            <a:r>
              <a:rPr lang="en-US" sz="2000" dirty="0"/>
              <a:t>Several of the pains mentioned — breast, back, shoulder, and neck pain — may result in bad posture. The pain can make a person hunch forward in an effort to alleviate it. Bad posture may actually exacerbate back, shoulder, or neck pain, creating a vicious cycle.</a:t>
            </a:r>
          </a:p>
        </p:txBody>
      </p:sp>
    </p:spTree>
    <p:extLst>
      <p:ext uri="{BB962C8B-B14F-4D97-AF65-F5344CB8AC3E}">
        <p14:creationId xmlns:p14="http://schemas.microsoft.com/office/powerpoint/2010/main" val="3255102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418" y="1443841"/>
            <a:ext cx="7176655" cy="3293209"/>
          </a:xfrm>
          <a:prstGeom prst="rect">
            <a:avLst/>
          </a:prstGeom>
          <a:solidFill>
            <a:schemeClr val="bg1"/>
          </a:solidFill>
        </p:spPr>
        <p:txBody>
          <a:bodyPr wrap="square">
            <a:spAutoFit/>
          </a:bodyPr>
          <a:lstStyle/>
          <a:p>
            <a:pPr algn="just" defTabSz="914400" eaLnBrk="0" fontAlgn="base" hangingPunct="0">
              <a:spcBef>
                <a:spcPct val="0"/>
              </a:spcBef>
              <a:spcAft>
                <a:spcPct val="0"/>
              </a:spcAft>
            </a:pPr>
            <a:r>
              <a:rPr lang="en-US" sz="2800" b="1" dirty="0"/>
              <a:t>8.General Discomfort and Embarrassment</a:t>
            </a:r>
          </a:p>
          <a:p>
            <a:pPr algn="just" defTabSz="914400" eaLnBrk="0" fontAlgn="base" hangingPunct="0">
              <a:spcBef>
                <a:spcPct val="0"/>
              </a:spcBef>
              <a:spcAft>
                <a:spcPct val="0"/>
              </a:spcAft>
            </a:pPr>
            <a:r>
              <a:rPr lang="en-US" sz="2000" dirty="0"/>
              <a:t>Last but not least, an ill-fitted bra might simply make you feel uncomfortable and embarrassed. Your breasts could end up spilling out of your bra, causing your clothing to fit awkwardly. Bra straps may be digging into your skin contributing to pain or sliding off your shoulders, prompting you to constantly pull them back up.</a:t>
            </a:r>
          </a:p>
          <a:p>
            <a:pPr algn="just" defTabSz="914400" eaLnBrk="0" fontAlgn="base" hangingPunct="0">
              <a:spcBef>
                <a:spcPct val="0"/>
              </a:spcBef>
              <a:spcAft>
                <a:spcPct val="0"/>
              </a:spcAft>
            </a:pPr>
            <a:r>
              <a:rPr lang="en-US" sz="2000" dirty="0"/>
              <a:t>Mothers may be particularly concerned about the general discomfort and embarrassment of an ill-fitted bra. While it takes time to heal after giving birth, some changes to the body are more permanent.</a:t>
            </a:r>
          </a:p>
        </p:txBody>
      </p:sp>
    </p:spTree>
    <p:extLst>
      <p:ext uri="{BB962C8B-B14F-4D97-AF65-F5344CB8AC3E}">
        <p14:creationId xmlns:p14="http://schemas.microsoft.com/office/powerpoint/2010/main" val="174850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37213"/>
          <a:stretch/>
        </p:blipFill>
        <p:spPr>
          <a:xfrm>
            <a:off x="129310" y="1073294"/>
            <a:ext cx="8940800" cy="4600575"/>
          </a:xfrm>
          <a:prstGeom prst="rect">
            <a:avLst/>
          </a:prstGeom>
        </p:spPr>
      </p:pic>
    </p:spTree>
    <p:extLst>
      <p:ext uri="{BB962C8B-B14F-4D97-AF65-F5344CB8AC3E}">
        <p14:creationId xmlns:p14="http://schemas.microsoft.com/office/powerpoint/2010/main" val="232076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503794" y="856272"/>
            <a:ext cx="8009165" cy="58015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defTabSz="914400">
              <a:lnSpc>
                <a:spcPct val="100000"/>
              </a:lnSpc>
              <a:buClrTx/>
              <a:buSzTx/>
              <a:buFontTx/>
              <a:buNone/>
              <a:tabLst/>
            </a:pPr>
            <a:r>
              <a:rPr lang="en-US" altLang="en-US" sz="2800" b="1" dirty="0">
                <a:solidFill>
                  <a:srgbClr val="000000"/>
                </a:solidFill>
                <a:latin typeface="+mn-lt"/>
              </a:rPr>
              <a:t>1. Slipping Straps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You are wearing the wrong size if your bra straps keep slipping off your shoulders, or are so tight they are digging into your skin. Straps of the correct sized bra will sit comfortably on your shoulders without slipping off.</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Here are a few steps we recommend you to check:</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mn-lt"/>
              </a:rPr>
              <a:t>If the straps start to slip off, then try a sister size with a smaller band or fasten the straps tighter.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mn-lt"/>
              </a:rPr>
              <a:t>If the straps are too tight and start to dig into your skin, then you may need to try a bigger band size or loosen the straps.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000000"/>
                </a:solidFill>
                <a:effectLst/>
                <a:latin typeface="+mn-lt"/>
              </a:rPr>
              <a:t>If you’re able to slide 2 fingers easily under the straps, you’re wearing the right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900" b="0" i="0" u="none" strike="noStrike" cap="none" normalizeH="0" baseline="0" dirty="0">
              <a:ln>
                <a:noFill/>
              </a:ln>
              <a:solidFill>
                <a:srgbClr val="000000"/>
              </a:solidFill>
              <a:effectLst/>
              <a:latin typeface="Helvetica Neue"/>
            </a:endParaRPr>
          </a:p>
        </p:txBody>
      </p:sp>
      <p:pic>
        <p:nvPicPr>
          <p:cNvPr id="1028" name="Picture 4" descr="Slipping Bra Stra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303" y="4437592"/>
            <a:ext cx="457200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892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91936" y="107745"/>
            <a:ext cx="7862207" cy="58015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800" b="1" dirty="0">
                <a:solidFill>
                  <a:srgbClr val="000000"/>
                </a:solidFill>
                <a:latin typeface="+mn-lt"/>
              </a:rPr>
              <a:t>2. Uncomfortable Underwire</a:t>
            </a:r>
          </a:p>
          <a:p>
            <a:pPr defTabSz="914400">
              <a:buFontTx/>
              <a:buChar char="•"/>
            </a:pPr>
            <a:r>
              <a:rPr lang="en-US" altLang="en-US" sz="2000" dirty="0">
                <a:solidFill>
                  <a:srgbClr val="000000"/>
                </a:solidFill>
                <a:latin typeface="+mn-lt"/>
              </a:rPr>
              <a:t>The underwire is sewn into the cups of a bra and is designed to provide support to your bust. It should sit comfortably under and to the sides of your bust.</a:t>
            </a:r>
          </a:p>
          <a:p>
            <a:pPr defTabSz="914400">
              <a:buFontTx/>
              <a:buChar char="•"/>
            </a:pPr>
            <a:r>
              <a:rPr lang="en-US" altLang="en-US" sz="2000" dirty="0">
                <a:solidFill>
                  <a:srgbClr val="000000"/>
                </a:solidFill>
                <a:latin typeface="+mn-lt"/>
              </a:rPr>
              <a:t>Here are a few steps we recommend you to check:</a:t>
            </a:r>
          </a:p>
          <a:p>
            <a:pPr defTabSz="914400">
              <a:buFontTx/>
              <a:buChar char="•"/>
            </a:pPr>
            <a:r>
              <a:rPr lang="en-US" altLang="en-US" sz="2000" dirty="0">
                <a:solidFill>
                  <a:srgbClr val="000000"/>
                </a:solidFill>
                <a:latin typeface="+mn-lt"/>
              </a:rPr>
              <a:t>  </a:t>
            </a:r>
          </a:p>
          <a:p>
            <a:pPr defTabSz="914400">
              <a:buFontTx/>
              <a:buChar char="•"/>
            </a:pPr>
            <a:r>
              <a:rPr lang="en-US" altLang="en-US" sz="2000" dirty="0">
                <a:solidFill>
                  <a:srgbClr val="000000"/>
                </a:solidFill>
                <a:latin typeface="+mn-lt"/>
              </a:rPr>
              <a:t>If the underwire feels too tight, is digging into your skin or restricting your movement, then you should go up a band size.</a:t>
            </a:r>
          </a:p>
          <a:p>
            <a:pPr defTabSz="914400">
              <a:buFontTx/>
              <a:buChar char="•"/>
            </a:pPr>
            <a:r>
              <a:rPr lang="en-US" altLang="en-US" sz="2000" dirty="0">
                <a:solidFill>
                  <a:srgbClr val="000000"/>
                </a:solidFill>
                <a:latin typeface="+mn-lt"/>
              </a:rPr>
              <a:t>If you feel that underwire is too loose or ‘floating’ then you should go for a smaller band size.</a:t>
            </a:r>
          </a:p>
          <a:p>
            <a:pPr defTabSz="914400">
              <a:buFontTx/>
              <a:buChar char="•"/>
            </a:pPr>
            <a:r>
              <a:rPr lang="en-US" altLang="en-US" sz="2000" dirty="0">
                <a:solidFill>
                  <a:srgbClr val="000000"/>
                </a:solidFill>
                <a:latin typeface="+mn-lt"/>
              </a:rPr>
              <a:t>If the underwire is sitting comfortable under your bust, then you’re wearing the right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900" b="0" i="0" u="none" strike="noStrike" cap="none" normalizeH="0" baseline="0" dirty="0">
              <a:ln>
                <a:noFill/>
              </a:ln>
              <a:solidFill>
                <a:srgbClr val="000000"/>
              </a:solidFill>
              <a:effectLst/>
              <a:latin typeface="Helvetica Neue"/>
            </a:endParaRPr>
          </a:p>
        </p:txBody>
      </p:sp>
      <p:pic>
        <p:nvPicPr>
          <p:cNvPr id="2050" name="Picture 2" descr="Uncomfortable Bra Under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0" y="3799902"/>
            <a:ext cx="4572000"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34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75560" y="15091"/>
            <a:ext cx="8025490" cy="61093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800" b="1" dirty="0">
                <a:solidFill>
                  <a:srgbClr val="000000"/>
                </a:solidFill>
                <a:latin typeface="+mn-lt"/>
              </a:rPr>
              <a:t>3. Cup Contact</a:t>
            </a:r>
          </a:p>
          <a:p>
            <a:pPr defTabSz="914400"/>
            <a:r>
              <a:rPr lang="en-US" altLang="en-US" sz="2000" dirty="0">
                <a:solidFill>
                  <a:srgbClr val="000000"/>
                </a:solidFill>
                <a:latin typeface="+mn-lt"/>
              </a:rPr>
              <a:t>The cups of the bra hold and support your bust. They may or may not have an underwire sewn into them always, so you can pick them basis your requirement. Cups on a well fitted bra will cover and contain all your bust tissues without feeling cramped.</a:t>
            </a:r>
          </a:p>
          <a:p>
            <a:pPr defTabSz="914400"/>
            <a:r>
              <a:rPr lang="en-US" altLang="en-US" sz="2000" dirty="0">
                <a:solidFill>
                  <a:srgbClr val="000000"/>
                </a:solidFill>
                <a:latin typeface="+mn-lt"/>
              </a:rPr>
              <a:t>Here are a few steps we recommend you to check:</a:t>
            </a:r>
          </a:p>
          <a:p>
            <a:pPr defTabSz="914400"/>
            <a:r>
              <a:rPr lang="en-US" altLang="en-US" sz="2000" dirty="0">
                <a:solidFill>
                  <a:srgbClr val="000000"/>
                </a:solidFill>
                <a:latin typeface="+mn-lt"/>
              </a:rPr>
              <a:t>  </a:t>
            </a:r>
          </a:p>
          <a:p>
            <a:pPr defTabSz="914400"/>
            <a:r>
              <a:rPr lang="en-US" altLang="en-US" sz="2000" dirty="0">
                <a:solidFill>
                  <a:srgbClr val="000000"/>
                </a:solidFill>
                <a:latin typeface="+mn-lt"/>
              </a:rPr>
              <a:t>If there’s space between your bust tissue and the cup, it’s too big for you and you should go down a cup size.</a:t>
            </a:r>
          </a:p>
          <a:p>
            <a:pPr defTabSz="914400"/>
            <a:r>
              <a:rPr lang="en-US" altLang="en-US" sz="2000" dirty="0">
                <a:solidFill>
                  <a:srgbClr val="000000"/>
                </a:solidFill>
                <a:latin typeface="+mn-lt"/>
              </a:rPr>
              <a:t>If you find that your bust is spilling over the top or sides of the cups, then you should go up a cup size.</a:t>
            </a:r>
          </a:p>
          <a:p>
            <a:pPr defTabSz="914400"/>
            <a:r>
              <a:rPr lang="en-US" altLang="en-US" sz="2000" dirty="0">
                <a:solidFill>
                  <a:srgbClr val="000000"/>
                </a:solidFill>
                <a:latin typeface="+mn-lt"/>
              </a:rPr>
              <a:t>If the cups and underwire sit well on your body, then it’s the right size for you.</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900" b="0" i="0" u="none" strike="noStrike" cap="none" normalizeH="0" baseline="0" dirty="0">
              <a:ln>
                <a:noFill/>
              </a:ln>
              <a:solidFill>
                <a:srgbClr val="000000"/>
              </a:solidFill>
              <a:effectLst/>
              <a:latin typeface="Helvetica Neue"/>
            </a:endParaRPr>
          </a:p>
        </p:txBody>
      </p:sp>
      <p:pic>
        <p:nvPicPr>
          <p:cNvPr id="3074" name="Picture 2" descr="Steps to check Bra Cup Cont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316" y="3831546"/>
            <a:ext cx="4581977"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453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379187" y="257553"/>
            <a:ext cx="8156121" cy="54938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defTabSz="914400">
              <a:lnSpc>
                <a:spcPct val="100000"/>
              </a:lnSpc>
              <a:buClrTx/>
              <a:buSzTx/>
              <a:buFontTx/>
              <a:buNone/>
              <a:tabLst/>
            </a:pPr>
            <a:r>
              <a:rPr lang="en-US" altLang="en-US" sz="2800" b="1" dirty="0">
                <a:solidFill>
                  <a:srgbClr val="000000"/>
                </a:solidFill>
                <a:latin typeface="+mn-lt"/>
              </a:rPr>
              <a:t>4. Bad Bands</a:t>
            </a:r>
          </a:p>
          <a:p>
            <a:pPr marR="0" lvl="0" indent="0" defTabSz="914400">
              <a:lnSpc>
                <a:spcPct val="100000"/>
              </a:lnSpc>
              <a:buClrTx/>
              <a:buSzTx/>
              <a:buFontTx/>
              <a:buNone/>
              <a:tabLst/>
            </a:pPr>
            <a:endParaRPr lang="en-US" altLang="en-US" sz="2000" dirty="0">
              <a:solidFill>
                <a:srgbClr val="000000"/>
              </a:solidFill>
              <a:latin typeface="+mn-lt"/>
            </a:endParaRPr>
          </a:p>
          <a:p>
            <a:pPr marR="0" lvl="0" indent="0" defTabSz="914400">
              <a:lnSpc>
                <a:spcPct val="100000"/>
              </a:lnSpc>
              <a:buClrTx/>
              <a:buSzTx/>
              <a:buFontTx/>
              <a:buNone/>
              <a:tabLst/>
            </a:pPr>
            <a:r>
              <a:rPr lang="en-US" altLang="en-US" sz="2000" dirty="0">
                <a:solidFill>
                  <a:srgbClr val="000000"/>
                </a:solidFill>
                <a:latin typeface="+mn-lt"/>
              </a:rPr>
              <a:t>The band helps keep the bra in place and supports your bust in the cup. A well-fitting band will sit straight along your back parallel to the ground.</a:t>
            </a:r>
          </a:p>
          <a:p>
            <a:pPr marR="0" lvl="0" indent="0" defTabSz="914400">
              <a:lnSpc>
                <a:spcPct val="100000"/>
              </a:lnSpc>
              <a:buClrTx/>
              <a:buSzTx/>
              <a:buFontTx/>
              <a:buNone/>
              <a:tabLst/>
            </a:pPr>
            <a:r>
              <a:rPr lang="en-US" altLang="en-US" sz="2000" dirty="0">
                <a:solidFill>
                  <a:srgbClr val="000000"/>
                </a:solidFill>
                <a:latin typeface="+mn-lt"/>
              </a:rPr>
              <a:t>Here are a few steps we recommend you to check:</a:t>
            </a:r>
          </a:p>
          <a:p>
            <a:pPr marR="0" lvl="0" indent="0" defTabSz="914400">
              <a:lnSpc>
                <a:spcPct val="100000"/>
              </a:lnSpc>
              <a:buClrTx/>
              <a:buSzTx/>
              <a:buFontTx/>
              <a:buNone/>
              <a:tabLst/>
            </a:pPr>
            <a:r>
              <a:rPr lang="en-US" altLang="en-US" sz="2000" dirty="0">
                <a:solidFill>
                  <a:srgbClr val="000000"/>
                </a:solidFill>
                <a:latin typeface="+mn-lt"/>
              </a:rPr>
              <a:t>  </a:t>
            </a:r>
          </a:p>
          <a:p>
            <a:pPr marR="0" lvl="0" indent="0" defTabSz="914400">
              <a:lnSpc>
                <a:spcPct val="100000"/>
              </a:lnSpc>
              <a:buClrTx/>
              <a:buSzTx/>
              <a:buFontTx/>
              <a:buChar char="•"/>
              <a:tabLst/>
            </a:pPr>
            <a:r>
              <a:rPr lang="en-US" altLang="en-US" sz="2000" dirty="0">
                <a:solidFill>
                  <a:srgbClr val="000000"/>
                </a:solidFill>
                <a:latin typeface="+mn-lt"/>
              </a:rPr>
              <a:t>If the band rides up along your back, it’s too big and you need to go for a smaller size.</a:t>
            </a:r>
          </a:p>
          <a:p>
            <a:pPr marR="0" lvl="0" indent="0" defTabSz="914400">
              <a:lnSpc>
                <a:spcPct val="100000"/>
              </a:lnSpc>
              <a:buClrTx/>
              <a:buSzTx/>
              <a:buFontTx/>
              <a:buChar char="•"/>
              <a:tabLst/>
            </a:pPr>
            <a:r>
              <a:rPr lang="en-US" altLang="en-US" sz="2000" dirty="0">
                <a:solidFill>
                  <a:srgbClr val="000000"/>
                </a:solidFill>
                <a:latin typeface="+mn-lt"/>
              </a:rPr>
              <a:t>If the band feels too tight or is pinching the skin, then you should go up a band size.</a:t>
            </a:r>
          </a:p>
          <a:p>
            <a:pPr marR="0" lvl="0" indent="0" defTabSz="914400">
              <a:lnSpc>
                <a:spcPct val="100000"/>
              </a:lnSpc>
              <a:buClrTx/>
              <a:buSzTx/>
              <a:buFontTx/>
              <a:buChar char="•"/>
              <a:tabLst/>
            </a:pPr>
            <a:r>
              <a:rPr lang="en-US" altLang="en-US" sz="2000" dirty="0">
                <a:solidFill>
                  <a:srgbClr val="000000"/>
                </a:solidFill>
                <a:latin typeface="+mn-lt"/>
              </a:rPr>
              <a:t>If the band sits straight and is comfortable, you’re wearing the right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900" b="0" i="0" u="none" strike="noStrike" cap="none" normalizeH="0" baseline="0" dirty="0">
              <a:ln>
                <a:noFill/>
              </a:ln>
              <a:solidFill>
                <a:srgbClr val="000000"/>
              </a:solidFill>
              <a:effectLst/>
              <a:latin typeface="Helvetica Neue"/>
            </a:endParaRPr>
          </a:p>
        </p:txBody>
      </p:sp>
      <p:pic>
        <p:nvPicPr>
          <p:cNvPr id="4100" name="Picture 4" descr="Checking Bad Bra B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736" y="3641933"/>
            <a:ext cx="4078061" cy="204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71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2100" y="971550"/>
            <a:ext cx="6019800" cy="4914900"/>
          </a:xfrm>
          <a:prstGeom prst="rect">
            <a:avLst/>
          </a:prstGeom>
        </p:spPr>
      </p:pic>
    </p:spTree>
    <p:extLst>
      <p:ext uri="{BB962C8B-B14F-4D97-AF65-F5344CB8AC3E}">
        <p14:creationId xmlns:p14="http://schemas.microsoft.com/office/powerpoint/2010/main" val="351719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7793" y="1695130"/>
            <a:ext cx="7548413" cy="3795000"/>
          </a:xfrm>
          <a:prstGeom prst="rect">
            <a:avLst/>
          </a:prstGeom>
        </p:spPr>
      </p:pic>
    </p:spTree>
    <p:extLst>
      <p:ext uri="{BB962C8B-B14F-4D97-AF65-F5344CB8AC3E}">
        <p14:creationId xmlns:p14="http://schemas.microsoft.com/office/powerpoint/2010/main" val="129183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7676" y="1694046"/>
            <a:ext cx="2213810" cy="1289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 Mapping</a:t>
            </a:r>
            <a:endParaRPr lang="en-GB" dirty="0"/>
          </a:p>
        </p:txBody>
      </p:sp>
      <p:sp>
        <p:nvSpPr>
          <p:cNvPr id="3" name="Rectangle 2"/>
          <p:cNvSpPr/>
          <p:nvPr/>
        </p:nvSpPr>
        <p:spPr>
          <a:xfrm>
            <a:off x="4753276" y="1694046"/>
            <a:ext cx="2213810" cy="1289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 Fit Problem</a:t>
            </a:r>
            <a:endParaRPr lang="en-GB" dirty="0"/>
          </a:p>
        </p:txBody>
      </p:sp>
      <p:sp>
        <p:nvSpPr>
          <p:cNvPr id="4" name="Rectangle 3"/>
          <p:cNvSpPr/>
          <p:nvPr/>
        </p:nvSpPr>
        <p:spPr>
          <a:xfrm>
            <a:off x="1857676" y="3848501"/>
            <a:ext cx="2213810" cy="1289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 Size</a:t>
            </a:r>
            <a:endParaRPr lang="en-GB" dirty="0"/>
          </a:p>
        </p:txBody>
      </p:sp>
      <p:sp>
        <p:nvSpPr>
          <p:cNvPr id="5" name="Rectangle 4"/>
          <p:cNvSpPr/>
          <p:nvPr/>
        </p:nvSpPr>
        <p:spPr>
          <a:xfrm>
            <a:off x="4916906" y="3848501"/>
            <a:ext cx="2213810" cy="1289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 Suitable Bra</a:t>
            </a:r>
            <a:endParaRPr lang="en-GB" dirty="0"/>
          </a:p>
        </p:txBody>
      </p:sp>
    </p:spTree>
    <p:extLst>
      <p:ext uri="{BB962C8B-B14F-4D97-AF65-F5344CB8AC3E}">
        <p14:creationId xmlns:p14="http://schemas.microsoft.com/office/powerpoint/2010/main" val="4214983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50577" y="969051"/>
            <a:ext cx="6242845" cy="4919898"/>
          </a:xfrm>
          <a:prstGeom prst="rect">
            <a:avLst/>
          </a:prstGeom>
        </p:spPr>
      </p:pic>
    </p:spTree>
    <p:extLst>
      <p:ext uri="{BB962C8B-B14F-4D97-AF65-F5344CB8AC3E}">
        <p14:creationId xmlns:p14="http://schemas.microsoft.com/office/powerpoint/2010/main" val="2932270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1776" y="918229"/>
            <a:ext cx="7064944" cy="3404500"/>
          </a:xfrm>
          <a:prstGeom prst="rect">
            <a:avLst/>
          </a:prstGeom>
        </p:spPr>
      </p:pic>
      <p:pic>
        <p:nvPicPr>
          <p:cNvPr id="3" name="Picture 2"/>
          <p:cNvPicPr>
            <a:picLocks noChangeAspect="1"/>
          </p:cNvPicPr>
          <p:nvPr/>
        </p:nvPicPr>
        <p:blipFill rotWithShape="1">
          <a:blip r:embed="rId3"/>
          <a:srcRect t="69364"/>
          <a:stretch/>
        </p:blipFill>
        <p:spPr>
          <a:xfrm>
            <a:off x="981776" y="4322729"/>
            <a:ext cx="7064944" cy="2054481"/>
          </a:xfrm>
          <a:prstGeom prst="rect">
            <a:avLst/>
          </a:prstGeom>
        </p:spPr>
      </p:pic>
    </p:spTree>
    <p:extLst>
      <p:ext uri="{BB962C8B-B14F-4D97-AF65-F5344CB8AC3E}">
        <p14:creationId xmlns:p14="http://schemas.microsoft.com/office/powerpoint/2010/main" val="2501941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3229"/>
          <a:stretch/>
        </p:blipFill>
        <p:spPr>
          <a:xfrm>
            <a:off x="322446" y="1561850"/>
            <a:ext cx="8499108" cy="3991928"/>
          </a:xfrm>
          <a:prstGeom prst="rect">
            <a:avLst/>
          </a:prstGeom>
        </p:spPr>
      </p:pic>
      <p:sp>
        <p:nvSpPr>
          <p:cNvPr id="3" name="TextBox 2"/>
          <p:cNvSpPr txBox="1"/>
          <p:nvPr/>
        </p:nvSpPr>
        <p:spPr>
          <a:xfrm>
            <a:off x="322446" y="189977"/>
            <a:ext cx="8499108" cy="1107996"/>
          </a:xfrm>
          <a:prstGeom prst="rect">
            <a:avLst/>
          </a:prstGeom>
          <a:solidFill>
            <a:schemeClr val="accent5">
              <a:lumMod val="75000"/>
            </a:schemeClr>
          </a:solidFill>
        </p:spPr>
        <p:txBody>
          <a:bodyPr wrap="square" rtlCol="0">
            <a:spAutoFit/>
          </a:bodyPr>
          <a:lstStyle/>
          <a:p>
            <a:pPr algn="ctr"/>
            <a:r>
              <a:rPr lang="en-US" sz="4800" dirty="0">
                <a:solidFill>
                  <a:schemeClr val="bg1"/>
                </a:solidFill>
              </a:rPr>
              <a:t>How to measure your size?</a:t>
            </a:r>
          </a:p>
          <a:p>
            <a:pPr algn="ctr"/>
            <a:r>
              <a:rPr lang="en-US" dirty="0">
                <a:solidFill>
                  <a:schemeClr val="bg1"/>
                </a:solidFill>
              </a:rPr>
              <a:t>British Sizes</a:t>
            </a:r>
          </a:p>
        </p:txBody>
      </p:sp>
      <p:sp>
        <p:nvSpPr>
          <p:cNvPr id="4" name="Action Button: Forward or Next 3">
            <a:hlinkClick r:id="" action="ppaction://hlinkshowjump?jump=nextslide" highlightClick="1"/>
          </p:cNvPr>
          <p:cNvSpPr/>
          <p:nvPr/>
        </p:nvSpPr>
        <p:spPr>
          <a:xfrm>
            <a:off x="8306602" y="6222731"/>
            <a:ext cx="490889" cy="433137"/>
          </a:xfrm>
          <a:prstGeom prst="actionButtonForwardNext">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6699"/>
              </a:solidFill>
            </a:endParaRPr>
          </a:p>
        </p:txBody>
      </p:sp>
    </p:spTree>
    <p:extLst>
      <p:ext uri="{BB962C8B-B14F-4D97-AF65-F5344CB8AC3E}">
        <p14:creationId xmlns:p14="http://schemas.microsoft.com/office/powerpoint/2010/main" val="1022685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6312" y="728662"/>
            <a:ext cx="7191375" cy="5400675"/>
          </a:xfrm>
          <a:prstGeom prst="rect">
            <a:avLst/>
          </a:prstGeom>
        </p:spPr>
      </p:pic>
    </p:spTree>
    <p:extLst>
      <p:ext uri="{BB962C8B-B14F-4D97-AF65-F5344CB8AC3E}">
        <p14:creationId xmlns:p14="http://schemas.microsoft.com/office/powerpoint/2010/main" val="3113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1075" y="419100"/>
            <a:ext cx="7181850" cy="6019800"/>
          </a:xfrm>
          <a:prstGeom prst="rect">
            <a:avLst/>
          </a:prstGeom>
        </p:spPr>
      </p:pic>
    </p:spTree>
    <p:extLst>
      <p:ext uri="{BB962C8B-B14F-4D97-AF65-F5344CB8AC3E}">
        <p14:creationId xmlns:p14="http://schemas.microsoft.com/office/powerpoint/2010/main" val="730947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4332"/>
          <a:stretch/>
        </p:blipFill>
        <p:spPr>
          <a:xfrm>
            <a:off x="322446" y="1297973"/>
            <a:ext cx="8499108" cy="5006575"/>
          </a:xfrm>
          <a:prstGeom prst="rect">
            <a:avLst/>
          </a:prstGeom>
        </p:spPr>
      </p:pic>
      <p:sp>
        <p:nvSpPr>
          <p:cNvPr id="3" name="TextBox 2"/>
          <p:cNvSpPr txBox="1"/>
          <p:nvPr/>
        </p:nvSpPr>
        <p:spPr>
          <a:xfrm>
            <a:off x="322446" y="189977"/>
            <a:ext cx="8499108" cy="1107996"/>
          </a:xfrm>
          <a:prstGeom prst="rect">
            <a:avLst/>
          </a:prstGeom>
          <a:solidFill>
            <a:schemeClr val="accent5">
              <a:lumMod val="75000"/>
            </a:schemeClr>
          </a:solidFill>
        </p:spPr>
        <p:txBody>
          <a:bodyPr wrap="square" rtlCol="0">
            <a:spAutoFit/>
          </a:bodyPr>
          <a:lstStyle/>
          <a:p>
            <a:pPr algn="ctr"/>
            <a:r>
              <a:rPr lang="en-US" sz="4800" dirty="0">
                <a:solidFill>
                  <a:schemeClr val="bg1"/>
                </a:solidFill>
              </a:rPr>
              <a:t>Body Type</a:t>
            </a:r>
          </a:p>
          <a:p>
            <a:pPr algn="ctr"/>
            <a:r>
              <a:rPr lang="en-US" dirty="0">
                <a:solidFill>
                  <a:schemeClr val="bg1"/>
                </a:solidFill>
              </a:rPr>
              <a:t>Your unique body shape helps your best fit.   </a:t>
            </a:r>
            <a:endParaRPr lang="en-GB" dirty="0">
              <a:solidFill>
                <a:schemeClr val="bg1"/>
              </a:solidFill>
            </a:endParaRPr>
          </a:p>
        </p:txBody>
      </p:sp>
      <p:sp>
        <p:nvSpPr>
          <p:cNvPr id="4" name="Action Button: Forward or Next 3">
            <a:hlinkClick r:id="" action="ppaction://hlinkshowjump?jump=nextslide" highlightClick="1"/>
          </p:cNvPr>
          <p:cNvSpPr/>
          <p:nvPr/>
        </p:nvSpPr>
        <p:spPr>
          <a:xfrm>
            <a:off x="8306602" y="6222731"/>
            <a:ext cx="490889" cy="433137"/>
          </a:xfrm>
          <a:prstGeom prst="actionButtonForwardNext">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6699"/>
              </a:solidFill>
            </a:endParaRPr>
          </a:p>
        </p:txBody>
      </p:sp>
    </p:spTree>
    <p:extLst>
      <p:ext uri="{BB962C8B-B14F-4D97-AF65-F5344CB8AC3E}">
        <p14:creationId xmlns:p14="http://schemas.microsoft.com/office/powerpoint/2010/main" val="108514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2446" y="189977"/>
            <a:ext cx="8499108" cy="1107996"/>
          </a:xfrm>
          <a:prstGeom prst="rect">
            <a:avLst/>
          </a:prstGeom>
          <a:solidFill>
            <a:schemeClr val="accent5">
              <a:lumMod val="75000"/>
            </a:schemeClr>
          </a:solidFill>
        </p:spPr>
        <p:txBody>
          <a:bodyPr wrap="square" rtlCol="0">
            <a:spAutoFit/>
          </a:bodyPr>
          <a:lstStyle/>
          <a:p>
            <a:pPr algn="ctr"/>
            <a:r>
              <a:rPr lang="en-US" sz="4800" dirty="0">
                <a:solidFill>
                  <a:schemeClr val="bg1"/>
                </a:solidFill>
              </a:rPr>
              <a:t>Body Type</a:t>
            </a:r>
          </a:p>
          <a:p>
            <a:pPr algn="ctr"/>
            <a:r>
              <a:rPr lang="en-US" dirty="0">
                <a:solidFill>
                  <a:schemeClr val="bg1"/>
                </a:solidFill>
              </a:rPr>
              <a:t>Your unique body shape helps your best fit.   </a:t>
            </a:r>
            <a:endParaRPr lang="en-GB" dirty="0">
              <a:solidFill>
                <a:schemeClr val="bg1"/>
              </a:solidFill>
            </a:endParaRPr>
          </a:p>
        </p:txBody>
      </p:sp>
      <p:pic>
        <p:nvPicPr>
          <p:cNvPr id="4" name="Picture 3"/>
          <p:cNvPicPr>
            <a:picLocks noChangeAspect="1"/>
          </p:cNvPicPr>
          <p:nvPr/>
        </p:nvPicPr>
        <p:blipFill>
          <a:blip r:embed="rId2"/>
          <a:stretch>
            <a:fillRect/>
          </a:stretch>
        </p:blipFill>
        <p:spPr>
          <a:xfrm>
            <a:off x="500515" y="1972176"/>
            <a:ext cx="7959488" cy="3537550"/>
          </a:xfrm>
          <a:prstGeom prst="rect">
            <a:avLst/>
          </a:prstGeom>
        </p:spPr>
      </p:pic>
      <p:sp>
        <p:nvSpPr>
          <p:cNvPr id="5" name="Action Button: Forward or Next 4">
            <a:hlinkClick r:id="" action="ppaction://hlinkshowjump?jump=nextslide" highlightClick="1"/>
          </p:cNvPr>
          <p:cNvSpPr/>
          <p:nvPr/>
        </p:nvSpPr>
        <p:spPr>
          <a:xfrm>
            <a:off x="8306602" y="6222731"/>
            <a:ext cx="490889" cy="433137"/>
          </a:xfrm>
          <a:prstGeom prst="actionButtonForwardNext">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6699"/>
              </a:solidFill>
            </a:endParaRPr>
          </a:p>
        </p:txBody>
      </p:sp>
    </p:spTree>
    <p:extLst>
      <p:ext uri="{BB962C8B-B14F-4D97-AF65-F5344CB8AC3E}">
        <p14:creationId xmlns:p14="http://schemas.microsoft.com/office/powerpoint/2010/main" val="2486479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8415" y="2216467"/>
            <a:ext cx="7967169" cy="3260308"/>
          </a:xfrm>
          <a:prstGeom prst="rect">
            <a:avLst/>
          </a:prstGeom>
        </p:spPr>
      </p:pic>
      <p:sp>
        <p:nvSpPr>
          <p:cNvPr id="3" name="TextBox 2"/>
          <p:cNvSpPr txBox="1"/>
          <p:nvPr/>
        </p:nvSpPr>
        <p:spPr>
          <a:xfrm>
            <a:off x="322446" y="189977"/>
            <a:ext cx="8499108" cy="1107996"/>
          </a:xfrm>
          <a:prstGeom prst="rect">
            <a:avLst/>
          </a:prstGeom>
          <a:solidFill>
            <a:schemeClr val="accent5">
              <a:lumMod val="75000"/>
            </a:schemeClr>
          </a:solidFill>
        </p:spPr>
        <p:txBody>
          <a:bodyPr wrap="square" rtlCol="0">
            <a:spAutoFit/>
          </a:bodyPr>
          <a:lstStyle/>
          <a:p>
            <a:pPr algn="ctr"/>
            <a:r>
              <a:rPr lang="en-US" sz="4800" dirty="0">
                <a:solidFill>
                  <a:schemeClr val="bg1"/>
                </a:solidFill>
              </a:rPr>
              <a:t>Body Type</a:t>
            </a:r>
          </a:p>
          <a:p>
            <a:pPr algn="ctr"/>
            <a:r>
              <a:rPr lang="en-US" dirty="0">
                <a:solidFill>
                  <a:schemeClr val="bg1"/>
                </a:solidFill>
              </a:rPr>
              <a:t>Your unique body shape helps your best fit.   </a:t>
            </a:r>
            <a:endParaRPr lang="en-GB" dirty="0">
              <a:solidFill>
                <a:schemeClr val="bg1"/>
              </a:solidFill>
            </a:endParaRPr>
          </a:p>
        </p:txBody>
      </p:sp>
      <p:sp>
        <p:nvSpPr>
          <p:cNvPr id="4" name="Action Button: Forward or Next 3">
            <a:hlinkClick r:id="" action="ppaction://hlinkshowjump?jump=nextslide" highlightClick="1"/>
          </p:cNvPr>
          <p:cNvSpPr/>
          <p:nvPr/>
        </p:nvSpPr>
        <p:spPr>
          <a:xfrm>
            <a:off x="8306602" y="6222731"/>
            <a:ext cx="490889" cy="433137"/>
          </a:xfrm>
          <a:prstGeom prst="actionButtonForwardNext">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6699"/>
              </a:solidFill>
            </a:endParaRPr>
          </a:p>
        </p:txBody>
      </p:sp>
    </p:spTree>
    <p:extLst>
      <p:ext uri="{BB962C8B-B14F-4D97-AF65-F5344CB8AC3E}">
        <p14:creationId xmlns:p14="http://schemas.microsoft.com/office/powerpoint/2010/main" val="2112801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2637" y="2611604"/>
            <a:ext cx="5038725" cy="2886075"/>
          </a:xfrm>
          <a:prstGeom prst="rect">
            <a:avLst/>
          </a:prstGeom>
        </p:spPr>
      </p:pic>
      <p:sp>
        <p:nvSpPr>
          <p:cNvPr id="3" name="TextBox 2"/>
          <p:cNvSpPr txBox="1"/>
          <p:nvPr/>
        </p:nvSpPr>
        <p:spPr>
          <a:xfrm>
            <a:off x="322446" y="189977"/>
            <a:ext cx="8499108" cy="1107996"/>
          </a:xfrm>
          <a:prstGeom prst="rect">
            <a:avLst/>
          </a:prstGeom>
          <a:solidFill>
            <a:schemeClr val="accent5">
              <a:lumMod val="75000"/>
            </a:schemeClr>
          </a:solidFill>
        </p:spPr>
        <p:txBody>
          <a:bodyPr wrap="square" rtlCol="0">
            <a:spAutoFit/>
          </a:bodyPr>
          <a:lstStyle/>
          <a:p>
            <a:pPr algn="ctr"/>
            <a:r>
              <a:rPr lang="en-US" sz="4800" dirty="0">
                <a:solidFill>
                  <a:schemeClr val="bg1"/>
                </a:solidFill>
              </a:rPr>
              <a:t>Body Type</a:t>
            </a:r>
          </a:p>
          <a:p>
            <a:pPr algn="ctr"/>
            <a:r>
              <a:rPr lang="en-US" dirty="0">
                <a:solidFill>
                  <a:schemeClr val="bg1"/>
                </a:solidFill>
              </a:rPr>
              <a:t>Your unique body shape helps your best fit.   </a:t>
            </a:r>
            <a:endParaRPr lang="en-GB" dirty="0">
              <a:solidFill>
                <a:schemeClr val="bg1"/>
              </a:solidFill>
            </a:endParaRPr>
          </a:p>
        </p:txBody>
      </p:sp>
      <p:sp>
        <p:nvSpPr>
          <p:cNvPr id="4" name="Action Button: Forward or Next 3">
            <a:hlinkClick r:id="" action="ppaction://hlinkshowjump?jump=nextslide" highlightClick="1"/>
          </p:cNvPr>
          <p:cNvSpPr/>
          <p:nvPr/>
        </p:nvSpPr>
        <p:spPr>
          <a:xfrm>
            <a:off x="8306602" y="6222731"/>
            <a:ext cx="490889" cy="433137"/>
          </a:xfrm>
          <a:prstGeom prst="actionButtonForwardNext">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6699"/>
              </a:solidFill>
            </a:endParaRPr>
          </a:p>
        </p:txBody>
      </p:sp>
    </p:spTree>
    <p:extLst>
      <p:ext uri="{BB962C8B-B14F-4D97-AF65-F5344CB8AC3E}">
        <p14:creationId xmlns:p14="http://schemas.microsoft.com/office/powerpoint/2010/main" val="718781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446" y="189977"/>
            <a:ext cx="8499108" cy="2000548"/>
          </a:xfrm>
          <a:prstGeom prst="rect">
            <a:avLst/>
          </a:prstGeom>
          <a:solidFill>
            <a:schemeClr val="accent5">
              <a:lumMod val="75000"/>
            </a:schemeClr>
          </a:solidFill>
        </p:spPr>
        <p:txBody>
          <a:bodyPr wrap="square" rtlCol="0">
            <a:spAutoFit/>
          </a:bodyPr>
          <a:lstStyle/>
          <a:p>
            <a:pPr algn="ctr"/>
            <a:r>
              <a:rPr lang="en-GB" sz="4800" dirty="0">
                <a:solidFill>
                  <a:schemeClr val="bg1"/>
                </a:solidFill>
              </a:rPr>
              <a:t>Your body shape is important when choosing a bra shape.</a:t>
            </a:r>
            <a:endParaRPr lang="en-US" sz="4800" dirty="0">
              <a:solidFill>
                <a:schemeClr val="bg1"/>
              </a:solidFill>
            </a:endParaRPr>
          </a:p>
          <a:p>
            <a:pPr algn="ctr"/>
            <a:r>
              <a:rPr lang="en-US" sz="2800" dirty="0">
                <a:solidFill>
                  <a:schemeClr val="bg1"/>
                </a:solidFill>
              </a:rPr>
              <a:t> </a:t>
            </a:r>
            <a:endParaRPr lang="en-GB" sz="2800" dirty="0">
              <a:solidFill>
                <a:schemeClr val="bg1"/>
              </a:solidFill>
            </a:endParaRPr>
          </a:p>
        </p:txBody>
      </p:sp>
      <p:pic>
        <p:nvPicPr>
          <p:cNvPr id="3" name="Picture 2"/>
          <p:cNvPicPr>
            <a:picLocks noChangeAspect="1"/>
          </p:cNvPicPr>
          <p:nvPr/>
        </p:nvPicPr>
        <p:blipFill>
          <a:blip r:embed="rId2"/>
          <a:stretch>
            <a:fillRect/>
          </a:stretch>
        </p:blipFill>
        <p:spPr>
          <a:xfrm>
            <a:off x="1078029" y="2469658"/>
            <a:ext cx="3065332" cy="3985416"/>
          </a:xfrm>
          <a:prstGeom prst="rect">
            <a:avLst/>
          </a:prstGeom>
        </p:spPr>
      </p:pic>
      <p:sp>
        <p:nvSpPr>
          <p:cNvPr id="4" name="Rectangle 3"/>
          <p:cNvSpPr/>
          <p:nvPr/>
        </p:nvSpPr>
        <p:spPr>
          <a:xfrm>
            <a:off x="4249554" y="2469658"/>
            <a:ext cx="4572000" cy="2661049"/>
          </a:xfrm>
          <a:prstGeom prst="rect">
            <a:avLst/>
          </a:prstGeom>
          <a:solidFill>
            <a:srgbClr val="FFCCFF"/>
          </a:solidFill>
          <a:ln>
            <a:solidFill>
              <a:srgbClr val="FFCCFF"/>
            </a:solidFill>
          </a:ln>
        </p:spPr>
        <p:txBody>
          <a:bodyPr>
            <a:spAutoFit/>
          </a:bodyPr>
          <a:lstStyle/>
          <a:p>
            <a:pPr algn="ctr">
              <a:lnSpc>
                <a:spcPct val="107000"/>
              </a:lnSpc>
            </a:pPr>
            <a:r>
              <a:rPr lang="en-GB" sz="4400" dirty="0">
                <a:solidFill>
                  <a:srgbClr val="000000"/>
                </a:solidFill>
                <a:ea typeface="Times New Roman" panose="02020603050405020304" pitchFamily="18" charset="0"/>
                <a:cs typeface="Times New Roman" panose="02020603050405020304" pitchFamily="18" charset="0"/>
              </a:rPr>
              <a:t>Balcony Bra</a:t>
            </a:r>
            <a:endParaRPr lang="en-GB" sz="4400" dirty="0">
              <a:ea typeface="Calibri" panose="020F0502020204030204" pitchFamily="34" charset="0"/>
              <a:cs typeface="Times New Roman" panose="02020603050405020304" pitchFamily="18" charset="0"/>
            </a:endParaRPr>
          </a:p>
          <a:p>
            <a:pPr>
              <a:lnSpc>
                <a:spcPct val="107000"/>
              </a:lnSpc>
            </a:pPr>
            <a:r>
              <a:rPr lang="en-GB" sz="200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If you have broad shoulders and a gap between your boobs we've got you covered - balcony is the best style for you.</a:t>
            </a: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Action Button: Forward or Next 4">
            <a:hlinkClick r:id="" action="ppaction://hlinkshowjump?jump=nextslide" highlightClick="1"/>
          </p:cNvPr>
          <p:cNvSpPr/>
          <p:nvPr/>
        </p:nvSpPr>
        <p:spPr>
          <a:xfrm>
            <a:off x="8306602" y="6222731"/>
            <a:ext cx="490889" cy="433137"/>
          </a:xfrm>
          <a:prstGeom prst="actionButtonForwardNext">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6699"/>
              </a:solidFill>
            </a:endParaRPr>
          </a:p>
        </p:txBody>
      </p:sp>
    </p:spTree>
    <p:extLst>
      <p:ext uri="{BB962C8B-B14F-4D97-AF65-F5344CB8AC3E}">
        <p14:creationId xmlns:p14="http://schemas.microsoft.com/office/powerpoint/2010/main" val="310582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3" t="3369" r="-73" b="43627"/>
          <a:stretch/>
        </p:blipFill>
        <p:spPr>
          <a:xfrm>
            <a:off x="1360714" y="174171"/>
            <a:ext cx="6934200" cy="6575446"/>
          </a:xfrm>
          <a:prstGeom prst="rect">
            <a:avLst/>
          </a:prstGeom>
        </p:spPr>
      </p:pic>
    </p:spTree>
    <p:extLst>
      <p:ext uri="{BB962C8B-B14F-4D97-AF65-F5344CB8AC3E}">
        <p14:creationId xmlns:p14="http://schemas.microsoft.com/office/powerpoint/2010/main" val="4044855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446" y="189977"/>
            <a:ext cx="8499108" cy="2000548"/>
          </a:xfrm>
          <a:prstGeom prst="rect">
            <a:avLst/>
          </a:prstGeom>
          <a:solidFill>
            <a:schemeClr val="accent5">
              <a:lumMod val="75000"/>
            </a:schemeClr>
          </a:solidFill>
        </p:spPr>
        <p:txBody>
          <a:bodyPr wrap="square" rtlCol="0">
            <a:spAutoFit/>
          </a:bodyPr>
          <a:lstStyle/>
          <a:p>
            <a:pPr algn="ctr"/>
            <a:r>
              <a:rPr lang="en-GB" sz="4800" dirty="0">
                <a:solidFill>
                  <a:schemeClr val="bg1"/>
                </a:solidFill>
              </a:rPr>
              <a:t>Your body shape is important when choosing a bra shape.</a:t>
            </a:r>
            <a:endParaRPr lang="en-US" sz="4800" dirty="0">
              <a:solidFill>
                <a:schemeClr val="bg1"/>
              </a:solidFill>
            </a:endParaRPr>
          </a:p>
          <a:p>
            <a:pPr algn="ctr"/>
            <a:r>
              <a:rPr lang="en-US" sz="2800" dirty="0">
                <a:solidFill>
                  <a:schemeClr val="bg1"/>
                </a:solidFill>
              </a:rPr>
              <a:t> </a:t>
            </a:r>
            <a:endParaRPr lang="en-GB" sz="2800" dirty="0">
              <a:solidFill>
                <a:schemeClr val="bg1"/>
              </a:solidFill>
            </a:endParaRPr>
          </a:p>
        </p:txBody>
      </p:sp>
      <p:pic>
        <p:nvPicPr>
          <p:cNvPr id="3" name="Picture 2"/>
          <p:cNvPicPr>
            <a:picLocks noChangeAspect="1"/>
          </p:cNvPicPr>
          <p:nvPr/>
        </p:nvPicPr>
        <p:blipFill>
          <a:blip r:embed="rId2"/>
          <a:stretch>
            <a:fillRect/>
          </a:stretch>
        </p:blipFill>
        <p:spPr>
          <a:xfrm>
            <a:off x="924025" y="2460321"/>
            <a:ext cx="3200086" cy="4160618"/>
          </a:xfrm>
          <a:prstGeom prst="rect">
            <a:avLst/>
          </a:prstGeom>
        </p:spPr>
      </p:pic>
      <p:sp>
        <p:nvSpPr>
          <p:cNvPr id="4" name="Rectangle 3"/>
          <p:cNvSpPr/>
          <p:nvPr/>
        </p:nvSpPr>
        <p:spPr>
          <a:xfrm>
            <a:off x="4326555" y="2460321"/>
            <a:ext cx="4572000" cy="2331729"/>
          </a:xfrm>
          <a:prstGeom prst="rect">
            <a:avLst/>
          </a:prstGeom>
          <a:solidFill>
            <a:srgbClr val="FFCCFF"/>
          </a:solidFill>
          <a:ln>
            <a:solidFill>
              <a:srgbClr val="FFCCFF"/>
            </a:solidFill>
          </a:ln>
        </p:spPr>
        <p:txBody>
          <a:bodyPr>
            <a:spAutoFit/>
          </a:bodyPr>
          <a:lstStyle/>
          <a:p>
            <a:pPr>
              <a:lnSpc>
                <a:spcPct val="107000"/>
              </a:lnSpc>
            </a:pPr>
            <a:r>
              <a:rPr lang="en-GB" sz="4400" dirty="0">
                <a:solidFill>
                  <a:srgbClr val="000000"/>
                </a:solidFill>
                <a:ea typeface="Times New Roman" panose="02020603050405020304" pitchFamily="18" charset="0"/>
                <a:cs typeface="Times New Roman" panose="02020603050405020304" pitchFamily="18" charset="0"/>
              </a:rPr>
              <a:t>Plunge Bra</a:t>
            </a:r>
          </a:p>
          <a:p>
            <a:pPr>
              <a:lnSpc>
                <a:spcPct val="107000"/>
              </a:lnSpc>
            </a:pPr>
            <a:r>
              <a:rPr lang="en-GB" sz="200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If you have a narrow frame and close cleavage our experts advise you to wear a plunge bra.</a:t>
            </a:r>
          </a:p>
          <a:p>
            <a:pPr>
              <a:lnSpc>
                <a:spcPct val="107000"/>
              </a:lnSpc>
            </a:pP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Action Button: Forward or Next 4">
            <a:hlinkClick r:id="" action="ppaction://hlinkshowjump?jump=nextslide" highlightClick="1"/>
          </p:cNvPr>
          <p:cNvSpPr/>
          <p:nvPr/>
        </p:nvSpPr>
        <p:spPr>
          <a:xfrm>
            <a:off x="8306602" y="6222731"/>
            <a:ext cx="490889" cy="433137"/>
          </a:xfrm>
          <a:prstGeom prst="actionButtonForwardNext">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6699"/>
              </a:solidFill>
            </a:endParaRPr>
          </a:p>
        </p:txBody>
      </p:sp>
    </p:spTree>
    <p:extLst>
      <p:ext uri="{BB962C8B-B14F-4D97-AF65-F5344CB8AC3E}">
        <p14:creationId xmlns:p14="http://schemas.microsoft.com/office/powerpoint/2010/main" val="696087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446" y="189977"/>
            <a:ext cx="8499108" cy="2000548"/>
          </a:xfrm>
          <a:prstGeom prst="rect">
            <a:avLst/>
          </a:prstGeom>
          <a:solidFill>
            <a:schemeClr val="accent5">
              <a:lumMod val="75000"/>
            </a:schemeClr>
          </a:solidFill>
        </p:spPr>
        <p:txBody>
          <a:bodyPr wrap="square" rtlCol="0">
            <a:spAutoFit/>
          </a:bodyPr>
          <a:lstStyle/>
          <a:p>
            <a:pPr algn="ctr"/>
            <a:r>
              <a:rPr lang="en-GB" sz="4800" dirty="0">
                <a:solidFill>
                  <a:schemeClr val="bg1"/>
                </a:solidFill>
              </a:rPr>
              <a:t>Your body shape is important when choosing a bra shape.</a:t>
            </a:r>
            <a:endParaRPr lang="en-US" sz="4800" dirty="0">
              <a:solidFill>
                <a:schemeClr val="bg1"/>
              </a:solidFill>
            </a:endParaRPr>
          </a:p>
          <a:p>
            <a:pPr algn="ctr"/>
            <a:r>
              <a:rPr lang="en-US" sz="2800" dirty="0">
                <a:solidFill>
                  <a:schemeClr val="bg1"/>
                </a:solidFill>
              </a:rPr>
              <a:t> </a:t>
            </a:r>
            <a:endParaRPr lang="en-GB" sz="2800" dirty="0">
              <a:solidFill>
                <a:schemeClr val="bg1"/>
              </a:solidFill>
            </a:endParaRPr>
          </a:p>
        </p:txBody>
      </p:sp>
      <p:pic>
        <p:nvPicPr>
          <p:cNvPr id="3" name="Picture 2"/>
          <p:cNvPicPr>
            <a:picLocks noChangeAspect="1"/>
          </p:cNvPicPr>
          <p:nvPr/>
        </p:nvPicPr>
        <p:blipFill>
          <a:blip r:embed="rId2"/>
          <a:stretch>
            <a:fillRect/>
          </a:stretch>
        </p:blipFill>
        <p:spPr>
          <a:xfrm>
            <a:off x="1193533" y="2527698"/>
            <a:ext cx="3113458" cy="4047988"/>
          </a:xfrm>
          <a:prstGeom prst="rect">
            <a:avLst/>
          </a:prstGeom>
        </p:spPr>
      </p:pic>
      <p:sp>
        <p:nvSpPr>
          <p:cNvPr id="4" name="Rectangle 3"/>
          <p:cNvSpPr/>
          <p:nvPr/>
        </p:nvSpPr>
        <p:spPr>
          <a:xfrm>
            <a:off x="4403557" y="2527698"/>
            <a:ext cx="4572000" cy="2199961"/>
          </a:xfrm>
          <a:prstGeom prst="rect">
            <a:avLst/>
          </a:prstGeom>
          <a:solidFill>
            <a:srgbClr val="FFCCFF"/>
          </a:solidFill>
          <a:ln>
            <a:solidFill>
              <a:srgbClr val="FFCCFF"/>
            </a:solidFill>
          </a:ln>
        </p:spPr>
        <p:txBody>
          <a:bodyPr>
            <a:spAutoFit/>
          </a:bodyPr>
          <a:lstStyle/>
          <a:p>
            <a:pPr>
              <a:lnSpc>
                <a:spcPct val="107000"/>
              </a:lnSpc>
            </a:pPr>
            <a:r>
              <a:rPr lang="en-GB" sz="4400" dirty="0">
                <a:solidFill>
                  <a:srgbClr val="000000"/>
                </a:solidFill>
                <a:ea typeface="Times New Roman" panose="02020603050405020304" pitchFamily="18" charset="0"/>
                <a:cs typeface="Times New Roman" panose="02020603050405020304" pitchFamily="18" charset="0"/>
              </a:rPr>
              <a:t>Full Cup Bra</a:t>
            </a:r>
          </a:p>
          <a:p>
            <a:pPr>
              <a:lnSpc>
                <a:spcPct val="107000"/>
              </a:lnSpc>
            </a:pPr>
            <a:r>
              <a:rPr lang="en-GB" sz="2000" dirty="0">
                <a:solidFill>
                  <a:srgbClr val="333333"/>
                </a:solidFill>
                <a:latin typeface="Helvetica" panose="020B0604020202020204" pitchFamily="34" charset="0"/>
                <a:ea typeface="Times New Roman" panose="02020603050405020304" pitchFamily="18" charset="0"/>
                <a:cs typeface="Times New Roman" panose="02020603050405020304" pitchFamily="18" charset="0"/>
              </a:rPr>
              <a:t>This bra suits all body types, our most versatile bra shape.</a:t>
            </a:r>
          </a:p>
          <a:p>
            <a:pPr>
              <a:lnSpc>
                <a:spcPct val="107000"/>
              </a:lnSpc>
            </a:pPr>
            <a:endParaRPr lang="en-GB" sz="4400" dirty="0">
              <a:solidFill>
                <a:srgbClr val="000000"/>
              </a:solidFill>
              <a:ea typeface="Times New Roman" panose="02020603050405020304" pitchFamily="18" charset="0"/>
              <a:cs typeface="Times New Roman" panose="02020603050405020304" pitchFamily="18" charset="0"/>
            </a:endParaRPr>
          </a:p>
        </p:txBody>
      </p:sp>
      <p:sp>
        <p:nvSpPr>
          <p:cNvPr id="5" name="Action Button: Forward or Next 4">
            <a:hlinkClick r:id="" action="ppaction://hlinkshowjump?jump=nextslide" highlightClick="1"/>
          </p:cNvPr>
          <p:cNvSpPr/>
          <p:nvPr/>
        </p:nvSpPr>
        <p:spPr>
          <a:xfrm>
            <a:off x="8306602" y="6222731"/>
            <a:ext cx="490889" cy="433137"/>
          </a:xfrm>
          <a:prstGeom prst="actionButtonForwardNext">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6699"/>
              </a:solidFill>
            </a:endParaRPr>
          </a:p>
        </p:txBody>
      </p:sp>
    </p:spTree>
    <p:extLst>
      <p:ext uri="{BB962C8B-B14F-4D97-AF65-F5344CB8AC3E}">
        <p14:creationId xmlns:p14="http://schemas.microsoft.com/office/powerpoint/2010/main" val="974290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423"/>
          <a:stretch/>
        </p:blipFill>
        <p:spPr>
          <a:xfrm>
            <a:off x="2087418" y="186991"/>
            <a:ext cx="5274252" cy="6357308"/>
          </a:xfrm>
          <a:prstGeom prst="rect">
            <a:avLst/>
          </a:prstGeom>
        </p:spPr>
      </p:pic>
    </p:spTree>
    <p:extLst>
      <p:ext uri="{BB962C8B-B14F-4D97-AF65-F5344CB8AC3E}">
        <p14:creationId xmlns:p14="http://schemas.microsoft.com/office/powerpoint/2010/main" val="976708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4920" b="2101"/>
          <a:stretch/>
        </p:blipFill>
        <p:spPr>
          <a:xfrm>
            <a:off x="1845578" y="396606"/>
            <a:ext cx="5452843" cy="6011644"/>
          </a:xfrm>
          <a:prstGeom prst="rect">
            <a:avLst/>
          </a:prstGeom>
        </p:spPr>
      </p:pic>
    </p:spTree>
    <p:extLst>
      <p:ext uri="{BB962C8B-B14F-4D97-AF65-F5344CB8AC3E}">
        <p14:creationId xmlns:p14="http://schemas.microsoft.com/office/powerpoint/2010/main" val="1814540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7235" y="677683"/>
            <a:ext cx="7592291" cy="4832092"/>
          </a:xfrm>
          <a:prstGeom prst="rect">
            <a:avLst/>
          </a:prstGeom>
          <a:solidFill>
            <a:schemeClr val="bg1"/>
          </a:solidFill>
        </p:spPr>
        <p:txBody>
          <a:bodyPr wrap="square">
            <a:spAutoFit/>
          </a:bodyPr>
          <a:lstStyle/>
          <a:p>
            <a:pPr algn="just" defTabSz="914400" eaLnBrk="0" fontAlgn="base" hangingPunct="0">
              <a:spcBef>
                <a:spcPct val="0"/>
              </a:spcBef>
              <a:spcAft>
                <a:spcPct val="0"/>
              </a:spcAft>
            </a:pPr>
            <a:r>
              <a:rPr lang="en-US" sz="2800" b="1" dirty="0"/>
              <a:t>1.Breast Pain</a:t>
            </a:r>
          </a:p>
          <a:p>
            <a:pPr algn="just" defTabSz="914400" eaLnBrk="0" fontAlgn="base" hangingPunct="0">
              <a:spcBef>
                <a:spcPct val="0"/>
              </a:spcBef>
              <a:spcAft>
                <a:spcPct val="0"/>
              </a:spcAft>
            </a:pPr>
            <a:r>
              <a:rPr lang="en-US" sz="2000" dirty="0"/>
              <a:t>One of the first things you may notice from wearing the wrong size bra is </a:t>
            </a:r>
            <a:r>
              <a:rPr lang="en-US" sz="2000" dirty="0">
                <a:hlinkClick r:id="rId2"/>
              </a:rPr>
              <a:t>breast pain</a:t>
            </a:r>
            <a:r>
              <a:rPr lang="en-US" sz="2000" dirty="0"/>
              <a:t>. Complaints are more typical of people with larger breast cup sizes, who exercise infrequently, or who are premenopausal.</a:t>
            </a:r>
          </a:p>
          <a:p>
            <a:pPr algn="just" defTabSz="914400" eaLnBrk="0" fontAlgn="base" hangingPunct="0">
              <a:spcBef>
                <a:spcPct val="0"/>
              </a:spcBef>
              <a:spcAft>
                <a:spcPct val="0"/>
              </a:spcAft>
            </a:pPr>
            <a:r>
              <a:rPr lang="en-US" sz="2000" dirty="0"/>
              <a:t>There are many ways in which the wrong size bra can contribute to breast pain. If your bra is too small, it can dig into your breasts — if it is too big, your breasts may have too much room and can become prone to bouncing around, contributing to tenderness. Lastly, if you suffer from breast asymmetry or other abnormalities, it may feel like every bra is the wrong size. For this reason, you may consider </a:t>
            </a:r>
            <a:r>
              <a:rPr lang="en-US" sz="2000" dirty="0">
                <a:hlinkClick r:id="rId3"/>
              </a:rPr>
              <a:t>congenital breast asymmetry surgery</a:t>
            </a:r>
            <a:r>
              <a:rPr lang="en-US" sz="2000" dirty="0"/>
              <a:t> or </a:t>
            </a:r>
            <a:r>
              <a:rPr lang="en-US" sz="2000" dirty="0">
                <a:hlinkClick r:id="rId4"/>
              </a:rPr>
              <a:t>breast augmentation</a:t>
            </a:r>
            <a:r>
              <a:rPr lang="en-US" sz="2000" dirty="0"/>
              <a:t>.</a:t>
            </a:r>
          </a:p>
          <a:p>
            <a:pPr algn="just" defTabSz="914400" eaLnBrk="0" fontAlgn="base" hangingPunct="0">
              <a:spcBef>
                <a:spcPct val="0"/>
              </a:spcBef>
              <a:spcAft>
                <a:spcPct val="0"/>
              </a:spcAft>
            </a:pPr>
            <a:r>
              <a:rPr lang="en-US" sz="2000" dirty="0"/>
              <a:t>Of course, there can be other causes of breast pain, including pregnancy, breastfeeding, menstruation, and exercise — so make sure to rule out other causes before determining that the pain is from your bra.</a:t>
            </a:r>
          </a:p>
        </p:txBody>
      </p:sp>
    </p:spTree>
    <p:extLst>
      <p:ext uri="{BB962C8B-B14F-4D97-AF65-F5344CB8AC3E}">
        <p14:creationId xmlns:p14="http://schemas.microsoft.com/office/powerpoint/2010/main" val="2963242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9672" y="1240871"/>
            <a:ext cx="7453745" cy="3908762"/>
          </a:xfrm>
          <a:prstGeom prst="rect">
            <a:avLst/>
          </a:prstGeom>
          <a:solidFill>
            <a:schemeClr val="bg1"/>
          </a:solidFill>
        </p:spPr>
        <p:txBody>
          <a:bodyPr wrap="square">
            <a:spAutoFit/>
          </a:bodyPr>
          <a:lstStyle/>
          <a:p>
            <a:pPr algn="just" defTabSz="914400" eaLnBrk="0" fontAlgn="base" hangingPunct="0">
              <a:spcBef>
                <a:spcPct val="0"/>
              </a:spcBef>
              <a:spcAft>
                <a:spcPct val="0"/>
              </a:spcAft>
            </a:pPr>
            <a:r>
              <a:rPr lang="en-US" sz="2800" b="1" dirty="0"/>
              <a:t>2.Back Pain</a:t>
            </a:r>
          </a:p>
          <a:p>
            <a:pPr algn="just" defTabSz="914400" eaLnBrk="0" fontAlgn="base" hangingPunct="0">
              <a:spcBef>
                <a:spcPct val="0"/>
              </a:spcBef>
              <a:spcAft>
                <a:spcPct val="0"/>
              </a:spcAft>
            </a:pPr>
            <a:r>
              <a:rPr lang="en-US" sz="2000" dirty="0"/>
              <a:t>While research on the </a:t>
            </a:r>
            <a:r>
              <a:rPr lang="en-US" sz="2000" dirty="0">
                <a:hlinkClick r:id="rId2"/>
              </a:rPr>
              <a:t>correlation between ill-fitting bras and back pain</a:t>
            </a:r>
            <a:r>
              <a:rPr lang="en-US" sz="2000" dirty="0"/>
              <a:t> is often inconclusive or conflicting, there are some studies suggesting a link. Moreover, a large percentage of women wear the wrong size bra, </a:t>
            </a:r>
            <a:r>
              <a:rPr lang="en-US" sz="2000" dirty="0">
                <a:hlinkClick r:id="rId3"/>
              </a:rPr>
              <a:t>especially women with larger breasts</a:t>
            </a:r>
            <a:r>
              <a:rPr lang="en-US" sz="2000" dirty="0"/>
              <a:t>. Research is clear that </a:t>
            </a:r>
            <a:r>
              <a:rPr lang="en-US" sz="2000" dirty="0">
                <a:hlinkClick r:id="rId4"/>
              </a:rPr>
              <a:t>bigger breasts cause back pain</a:t>
            </a:r>
            <a:r>
              <a:rPr lang="en-US" sz="2000" dirty="0"/>
              <a:t> — or at the very least, exacerbates existing pain.</a:t>
            </a:r>
          </a:p>
          <a:p>
            <a:pPr algn="just" defTabSz="914400" eaLnBrk="0" fontAlgn="base" hangingPunct="0">
              <a:spcBef>
                <a:spcPct val="0"/>
              </a:spcBef>
              <a:spcAft>
                <a:spcPct val="0"/>
              </a:spcAft>
            </a:pPr>
            <a:r>
              <a:rPr lang="en-US" sz="2000" dirty="0"/>
              <a:t>Improper breast support may directly or indirectly contribute to back pain. Either way, try to prioritize finding the right size bra. The volume of your bra cup should correspond with the volume of your breasts. Ensure your bra fits correctly by having a professional fit you for it. A well-fitted bra may be a good option if back pain is persistent.</a:t>
            </a:r>
          </a:p>
        </p:txBody>
      </p:sp>
    </p:spTree>
    <p:extLst>
      <p:ext uri="{BB962C8B-B14F-4D97-AF65-F5344CB8AC3E}">
        <p14:creationId xmlns:p14="http://schemas.microsoft.com/office/powerpoint/2010/main" val="250335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490" y="1019337"/>
            <a:ext cx="7416800" cy="4832092"/>
          </a:xfrm>
          <a:prstGeom prst="rect">
            <a:avLst/>
          </a:prstGeom>
          <a:solidFill>
            <a:schemeClr val="bg1"/>
          </a:solidFill>
        </p:spPr>
        <p:txBody>
          <a:bodyPr wrap="square">
            <a:spAutoFit/>
          </a:bodyPr>
          <a:lstStyle/>
          <a:p>
            <a:pPr algn="just" defTabSz="914400" eaLnBrk="0" fontAlgn="base" hangingPunct="0">
              <a:spcBef>
                <a:spcPct val="0"/>
              </a:spcBef>
              <a:spcAft>
                <a:spcPct val="0"/>
              </a:spcAft>
            </a:pPr>
            <a:r>
              <a:rPr lang="en-US" sz="2800" b="1" dirty="0"/>
              <a:t>3.Shoulder and Neck Pain</a:t>
            </a:r>
          </a:p>
          <a:p>
            <a:pPr algn="just" defTabSz="914400" eaLnBrk="0" fontAlgn="base" hangingPunct="0">
              <a:spcBef>
                <a:spcPct val="0"/>
              </a:spcBef>
              <a:spcAft>
                <a:spcPct val="0"/>
              </a:spcAft>
            </a:pPr>
            <a:r>
              <a:rPr lang="en-US" sz="2000" dirty="0"/>
              <a:t>Women with larger breasts may also experience shoulder and neck pain. Bras designed for larger breasts often come with larger straps in order to disperse weight and provide more support. These wide straps, however, can cause shoulder pain which can then contribute to neck pain as well.</a:t>
            </a:r>
          </a:p>
          <a:p>
            <a:pPr algn="just" defTabSz="914400" eaLnBrk="0" fontAlgn="base" hangingPunct="0">
              <a:spcBef>
                <a:spcPct val="0"/>
              </a:spcBef>
              <a:spcAft>
                <a:spcPct val="0"/>
              </a:spcAft>
            </a:pPr>
            <a:r>
              <a:rPr lang="en-US" sz="2000" dirty="0"/>
              <a:t>Sometimes even a properly fitted bra can’t fix shoulder and neck pain though — or other pains for that matter. If you’ve been fitted for a bra, but still experience these symptoms, it may be time to talk to your doctor.</a:t>
            </a:r>
          </a:p>
          <a:p>
            <a:pPr algn="just" defTabSz="914400" eaLnBrk="0" fontAlgn="base" hangingPunct="0">
              <a:spcBef>
                <a:spcPct val="0"/>
              </a:spcBef>
              <a:spcAft>
                <a:spcPct val="0"/>
              </a:spcAft>
            </a:pPr>
            <a:r>
              <a:rPr lang="en-US" sz="2000" dirty="0"/>
              <a:t>Research shows that </a:t>
            </a:r>
            <a:r>
              <a:rPr lang="en-US" sz="2000" dirty="0">
                <a:hlinkClick r:id="rId2"/>
              </a:rPr>
              <a:t>breast reduction improves symptoms of </a:t>
            </a:r>
            <a:r>
              <a:rPr lang="en-US" sz="2000" dirty="0" err="1">
                <a:hlinkClick r:id="rId2"/>
              </a:rPr>
              <a:t>macromastia</a:t>
            </a:r>
            <a:r>
              <a:rPr lang="en-US" sz="2000" dirty="0"/>
              <a:t>. You may be a good candidate for </a:t>
            </a:r>
            <a:r>
              <a:rPr lang="en-US" sz="2000" dirty="0">
                <a:hlinkClick r:id="rId3"/>
              </a:rPr>
              <a:t>breast reduction surgery</a:t>
            </a:r>
            <a:r>
              <a:rPr lang="en-US" sz="2000" dirty="0"/>
              <a:t> if you are at a healthy weight, but are otherwise experiencing adverse symptoms such as shoulder and neck pain, back pain, or breast pain.</a:t>
            </a:r>
          </a:p>
        </p:txBody>
      </p:sp>
    </p:spTree>
    <p:extLst>
      <p:ext uri="{BB962C8B-B14F-4D97-AF65-F5344CB8AC3E}">
        <p14:creationId xmlns:p14="http://schemas.microsoft.com/office/powerpoint/2010/main" val="125457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1199" y="1720840"/>
            <a:ext cx="7546109" cy="2677656"/>
          </a:xfrm>
          <a:prstGeom prst="rect">
            <a:avLst/>
          </a:prstGeom>
          <a:solidFill>
            <a:schemeClr val="bg1"/>
          </a:solidFill>
        </p:spPr>
        <p:txBody>
          <a:bodyPr wrap="square">
            <a:spAutoFit/>
          </a:bodyPr>
          <a:lstStyle/>
          <a:p>
            <a:pPr algn="just" defTabSz="914400" eaLnBrk="0" fontAlgn="base" hangingPunct="0">
              <a:spcBef>
                <a:spcPct val="0"/>
              </a:spcBef>
              <a:spcAft>
                <a:spcPct val="0"/>
              </a:spcAft>
            </a:pPr>
            <a:r>
              <a:rPr lang="en-US" sz="2800" b="1" dirty="0"/>
              <a:t>4.Skin Abrasions and Chafing</a:t>
            </a:r>
          </a:p>
          <a:p>
            <a:pPr algn="just" defTabSz="914400" eaLnBrk="0" fontAlgn="base" hangingPunct="0">
              <a:spcBef>
                <a:spcPct val="0"/>
              </a:spcBef>
              <a:spcAft>
                <a:spcPct val="0"/>
              </a:spcAft>
            </a:pPr>
            <a:r>
              <a:rPr lang="en-US" sz="2000" dirty="0"/>
              <a:t>A bra that is too tight can easily cause skin abrasions and chafing from the constant rubbing against your skin. You may see red lines anywhere the bra falls, including your </a:t>
            </a:r>
            <a:r>
              <a:rPr lang="en-US" sz="2000" dirty="0" err="1"/>
              <a:t>overbust</a:t>
            </a:r>
            <a:r>
              <a:rPr lang="en-US" sz="2000" dirty="0"/>
              <a:t>, </a:t>
            </a:r>
            <a:r>
              <a:rPr lang="en-US" sz="2000" dirty="0" err="1"/>
              <a:t>underbust</a:t>
            </a:r>
            <a:r>
              <a:rPr lang="en-US" sz="2000" dirty="0"/>
              <a:t>, back, or shoulders.</a:t>
            </a:r>
          </a:p>
          <a:p>
            <a:pPr algn="just" defTabSz="914400" eaLnBrk="0" fontAlgn="base" hangingPunct="0">
              <a:spcBef>
                <a:spcPct val="0"/>
              </a:spcBef>
              <a:spcAft>
                <a:spcPct val="0"/>
              </a:spcAft>
            </a:pPr>
            <a:r>
              <a:rPr lang="en-US" sz="2000" dirty="0"/>
              <a:t>Besides correcting your bra size, you may also find that using a strap extender or finding a different bra material or texture helps. For sports bras, chafing may be widespread and require you to find a different style bra.</a:t>
            </a:r>
          </a:p>
        </p:txBody>
      </p:sp>
    </p:spTree>
    <p:extLst>
      <p:ext uri="{BB962C8B-B14F-4D97-AF65-F5344CB8AC3E}">
        <p14:creationId xmlns:p14="http://schemas.microsoft.com/office/powerpoint/2010/main" val="1280594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0800" y="1582341"/>
            <a:ext cx="6253018" cy="3293209"/>
          </a:xfrm>
          <a:prstGeom prst="rect">
            <a:avLst/>
          </a:prstGeom>
          <a:solidFill>
            <a:schemeClr val="bg1"/>
          </a:solidFill>
        </p:spPr>
        <p:txBody>
          <a:bodyPr wrap="square">
            <a:spAutoFit/>
          </a:bodyPr>
          <a:lstStyle/>
          <a:p>
            <a:pPr algn="just" defTabSz="914400" eaLnBrk="0" fontAlgn="base" hangingPunct="0">
              <a:spcBef>
                <a:spcPct val="0"/>
              </a:spcBef>
              <a:spcAft>
                <a:spcPct val="0"/>
              </a:spcAft>
            </a:pPr>
            <a:r>
              <a:rPr lang="en-US" sz="2800" b="1" dirty="0"/>
              <a:t>5.Rib Cage Pain</a:t>
            </a:r>
          </a:p>
          <a:p>
            <a:pPr algn="just" defTabSz="914400" eaLnBrk="0" fontAlgn="base" hangingPunct="0">
              <a:spcBef>
                <a:spcPct val="0"/>
              </a:spcBef>
              <a:spcAft>
                <a:spcPct val="0"/>
              </a:spcAft>
            </a:pPr>
            <a:r>
              <a:rPr lang="en-US" sz="2000" dirty="0"/>
              <a:t>Bras sit right on top of your rib cage. When you’re wearing one that is too tight, it can feel constricting and may even contribute to pain. You are also likely to see skin abrasions and chafing.</a:t>
            </a:r>
          </a:p>
          <a:p>
            <a:pPr algn="just" defTabSz="914400" eaLnBrk="0" fontAlgn="base" hangingPunct="0">
              <a:spcBef>
                <a:spcPct val="0"/>
              </a:spcBef>
              <a:spcAft>
                <a:spcPct val="0"/>
              </a:spcAft>
            </a:pPr>
            <a:r>
              <a:rPr lang="en-US" sz="2000" dirty="0"/>
              <a:t>Underwire bras are typically the number one culprit for pain associated with the rib cage. While no research seems to suggest that this will cause any actual damage to the area, if you’re experiencing discomfort it may be worth it to look into other styles of bras.</a:t>
            </a:r>
          </a:p>
        </p:txBody>
      </p:sp>
    </p:spTree>
    <p:extLst>
      <p:ext uri="{BB962C8B-B14F-4D97-AF65-F5344CB8AC3E}">
        <p14:creationId xmlns:p14="http://schemas.microsoft.com/office/powerpoint/2010/main" val="20889428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362</TotalTime>
  <Words>1185</Words>
  <Application>Microsoft Office PowerPoint</Application>
  <PresentationFormat>On-screen Show (4:3)</PresentationFormat>
  <Paragraphs>82</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Bra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 Guide</dc:title>
  <dc:creator>Dr. Aqsa Khaliq</dc:creator>
  <cp:lastModifiedBy>18-NTU-CS-1096 18-NTU-CS-1096</cp:lastModifiedBy>
  <cp:revision>33</cp:revision>
  <dcterms:created xsi:type="dcterms:W3CDTF">2022-05-30T06:09:00Z</dcterms:created>
  <dcterms:modified xsi:type="dcterms:W3CDTF">2022-06-18T13:10:45Z</dcterms:modified>
</cp:coreProperties>
</file>